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408C40C8-CE75-456A-A814-151B553E5538}" type="datetimeFigureOut">
              <a:rPr lang="en-US" smtClean="0"/>
              <a:t>3/26/2020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2A56E14-580F-4BE8-BBB7-42C2281EDDDB}" type="slidenum">
              <a:rPr lang="en-US" smtClean="0"/>
              <a:t>‹#›</a:t>
            </a:fld>
            <a:endParaRPr lang="en-US"/>
          </a:p>
        </p:txBody>
      </p:sp>
    </p:spTree>
    <p:extLst>
      <p:ext uri="{BB962C8B-B14F-4D97-AF65-F5344CB8AC3E}">
        <p14:creationId xmlns:p14="http://schemas.microsoft.com/office/powerpoint/2010/main" val="163999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08C40C8-CE75-456A-A814-151B553E5538}" type="datetimeFigureOut">
              <a:rPr lang="en-US" smtClean="0"/>
              <a:t>3/26/2020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2A56E14-580F-4BE8-BBB7-42C2281EDDDB}" type="slidenum">
              <a:rPr lang="en-US" smtClean="0"/>
              <a:t>‹#›</a:t>
            </a:fld>
            <a:endParaRPr lang="en-US"/>
          </a:p>
        </p:txBody>
      </p:sp>
    </p:spTree>
    <p:extLst>
      <p:ext uri="{BB962C8B-B14F-4D97-AF65-F5344CB8AC3E}">
        <p14:creationId xmlns:p14="http://schemas.microsoft.com/office/powerpoint/2010/main" val="2804106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08C40C8-CE75-456A-A814-151B553E5538}" type="datetimeFigureOut">
              <a:rPr lang="en-US" smtClean="0"/>
              <a:t>3/26/2020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2A56E14-580F-4BE8-BBB7-42C2281EDDDB}" type="slidenum">
              <a:rPr lang="en-US" smtClean="0"/>
              <a:t>‹#›</a:t>
            </a:fld>
            <a:endParaRPr lang="en-US"/>
          </a:p>
        </p:txBody>
      </p:sp>
    </p:spTree>
    <p:extLst>
      <p:ext uri="{BB962C8B-B14F-4D97-AF65-F5344CB8AC3E}">
        <p14:creationId xmlns:p14="http://schemas.microsoft.com/office/powerpoint/2010/main" val="2964542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08C40C8-CE75-456A-A814-151B553E5538}" type="datetimeFigureOut">
              <a:rPr lang="en-US" smtClean="0"/>
              <a:t>3/26/2020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2A56E14-580F-4BE8-BBB7-42C2281EDDDB}" type="slidenum">
              <a:rPr lang="en-US" smtClean="0"/>
              <a:t>‹#›</a:t>
            </a:fld>
            <a:endParaRPr lang="en-US"/>
          </a:p>
        </p:txBody>
      </p:sp>
    </p:spTree>
    <p:extLst>
      <p:ext uri="{BB962C8B-B14F-4D97-AF65-F5344CB8AC3E}">
        <p14:creationId xmlns:p14="http://schemas.microsoft.com/office/powerpoint/2010/main" val="1982296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08C40C8-CE75-456A-A814-151B553E5538}" type="datetimeFigureOut">
              <a:rPr lang="en-US" smtClean="0"/>
              <a:t>3/26/2020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2A56E14-580F-4BE8-BBB7-42C2281EDDDB}" type="slidenum">
              <a:rPr lang="en-US" smtClean="0"/>
              <a:t>‹#›</a:t>
            </a:fld>
            <a:endParaRPr lang="en-US"/>
          </a:p>
        </p:txBody>
      </p:sp>
    </p:spTree>
    <p:extLst>
      <p:ext uri="{BB962C8B-B14F-4D97-AF65-F5344CB8AC3E}">
        <p14:creationId xmlns:p14="http://schemas.microsoft.com/office/powerpoint/2010/main" val="3914828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408C40C8-CE75-456A-A814-151B553E5538}" type="datetimeFigureOut">
              <a:rPr lang="en-US" smtClean="0"/>
              <a:t>3/26/2020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2A56E14-580F-4BE8-BBB7-42C2281EDDDB}" type="slidenum">
              <a:rPr lang="en-US" smtClean="0"/>
              <a:t>‹#›</a:t>
            </a:fld>
            <a:endParaRPr lang="en-US"/>
          </a:p>
        </p:txBody>
      </p:sp>
    </p:spTree>
    <p:extLst>
      <p:ext uri="{BB962C8B-B14F-4D97-AF65-F5344CB8AC3E}">
        <p14:creationId xmlns:p14="http://schemas.microsoft.com/office/powerpoint/2010/main" val="3795396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408C40C8-CE75-456A-A814-151B553E5538}" type="datetimeFigureOut">
              <a:rPr lang="en-US" smtClean="0"/>
              <a:t>3/26/2020</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82A56E14-580F-4BE8-BBB7-42C2281EDDDB}" type="slidenum">
              <a:rPr lang="en-US" smtClean="0"/>
              <a:t>‹#›</a:t>
            </a:fld>
            <a:endParaRPr lang="en-US"/>
          </a:p>
        </p:txBody>
      </p:sp>
    </p:spTree>
    <p:extLst>
      <p:ext uri="{BB962C8B-B14F-4D97-AF65-F5344CB8AC3E}">
        <p14:creationId xmlns:p14="http://schemas.microsoft.com/office/powerpoint/2010/main" val="3693774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408C40C8-CE75-456A-A814-151B553E5538}" type="datetimeFigureOut">
              <a:rPr lang="en-US" smtClean="0"/>
              <a:t>3/26/2020</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82A56E14-580F-4BE8-BBB7-42C2281EDDDB}" type="slidenum">
              <a:rPr lang="en-US" smtClean="0"/>
              <a:t>‹#›</a:t>
            </a:fld>
            <a:endParaRPr lang="en-US"/>
          </a:p>
        </p:txBody>
      </p:sp>
    </p:spTree>
    <p:extLst>
      <p:ext uri="{BB962C8B-B14F-4D97-AF65-F5344CB8AC3E}">
        <p14:creationId xmlns:p14="http://schemas.microsoft.com/office/powerpoint/2010/main" val="1993470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08C40C8-CE75-456A-A814-151B553E5538}" type="datetimeFigureOut">
              <a:rPr lang="en-US" smtClean="0"/>
              <a:t>3/26/2020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82A56E14-580F-4BE8-BBB7-42C2281EDDDB}" type="slidenum">
              <a:rPr lang="en-US" smtClean="0"/>
              <a:t>‹#›</a:t>
            </a:fld>
            <a:endParaRPr lang="en-US"/>
          </a:p>
        </p:txBody>
      </p:sp>
    </p:spTree>
    <p:extLst>
      <p:ext uri="{BB962C8B-B14F-4D97-AF65-F5344CB8AC3E}">
        <p14:creationId xmlns:p14="http://schemas.microsoft.com/office/powerpoint/2010/main" val="4022785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08C40C8-CE75-456A-A814-151B553E5538}" type="datetimeFigureOut">
              <a:rPr lang="en-US" smtClean="0"/>
              <a:t>3/26/2020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2A56E14-580F-4BE8-BBB7-42C2281EDDDB}" type="slidenum">
              <a:rPr lang="en-US" smtClean="0"/>
              <a:t>‹#›</a:t>
            </a:fld>
            <a:endParaRPr lang="en-US"/>
          </a:p>
        </p:txBody>
      </p:sp>
    </p:spTree>
    <p:extLst>
      <p:ext uri="{BB962C8B-B14F-4D97-AF65-F5344CB8AC3E}">
        <p14:creationId xmlns:p14="http://schemas.microsoft.com/office/powerpoint/2010/main" val="3192379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08C40C8-CE75-456A-A814-151B553E5538}" type="datetimeFigureOut">
              <a:rPr lang="en-US" smtClean="0"/>
              <a:t>3/26/2020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2A56E14-580F-4BE8-BBB7-42C2281EDDDB}" type="slidenum">
              <a:rPr lang="en-US" smtClean="0"/>
              <a:t>‹#›</a:t>
            </a:fld>
            <a:endParaRPr lang="en-US"/>
          </a:p>
        </p:txBody>
      </p:sp>
    </p:spTree>
    <p:extLst>
      <p:ext uri="{BB962C8B-B14F-4D97-AF65-F5344CB8AC3E}">
        <p14:creationId xmlns:p14="http://schemas.microsoft.com/office/powerpoint/2010/main" val="2962513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8C40C8-CE75-456A-A814-151B553E5538}" type="datetimeFigureOut">
              <a:rPr lang="en-US" smtClean="0"/>
              <a:t>3/26/2020</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A56E14-580F-4BE8-BBB7-42C2281EDDDB}" type="slidenum">
              <a:rPr lang="en-US" smtClean="0"/>
              <a:t>‹#›</a:t>
            </a:fld>
            <a:endParaRPr lang="en-US"/>
          </a:p>
        </p:txBody>
      </p:sp>
    </p:spTree>
    <p:extLst>
      <p:ext uri="{BB962C8B-B14F-4D97-AF65-F5344CB8AC3E}">
        <p14:creationId xmlns:p14="http://schemas.microsoft.com/office/powerpoint/2010/main" val="863663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6200" y="228600"/>
            <a:ext cx="8915400" cy="3581400"/>
          </a:xfrm>
        </p:spPr>
        <p:style>
          <a:lnRef idx="1">
            <a:schemeClr val="accent2"/>
          </a:lnRef>
          <a:fillRef idx="2">
            <a:schemeClr val="accent2"/>
          </a:fillRef>
          <a:effectRef idx="1">
            <a:schemeClr val="accent2"/>
          </a:effectRef>
          <a:fontRef idx="minor">
            <a:schemeClr val="dk1"/>
          </a:fontRef>
        </p:style>
        <p:txBody>
          <a:bodyPr>
            <a:noAutofit/>
          </a:bodyPr>
          <a:lstStyle/>
          <a:p>
            <a:pPr rtl="1"/>
            <a:r>
              <a:rPr lang="ar-EG" sz="6600" dirty="0" smtClean="0">
                <a:solidFill>
                  <a:srgbClr val="002060"/>
                </a:solidFill>
                <a:cs typeface="PT Bold Heading" pitchFamily="2" charset="-78"/>
              </a:rPr>
              <a:t>فن الاتيكيت والبروتوكول </a:t>
            </a:r>
            <a:r>
              <a:rPr lang="ar-EG" sz="6600" dirty="0" smtClean="0">
                <a:cs typeface="PT Bold Heading" pitchFamily="2" charset="-78"/>
              </a:rPr>
              <a:t/>
            </a:r>
            <a:br>
              <a:rPr lang="ar-EG" sz="6600" dirty="0" smtClean="0">
                <a:cs typeface="PT Bold Heading" pitchFamily="2" charset="-78"/>
              </a:rPr>
            </a:br>
            <a:r>
              <a:rPr lang="ar-EG" sz="6600" dirty="0" smtClean="0">
                <a:solidFill>
                  <a:srgbClr val="00B050"/>
                </a:solidFill>
                <a:cs typeface="PT Bold Heading" pitchFamily="2" charset="-78"/>
              </a:rPr>
              <a:t>الثلاثاء </a:t>
            </a:r>
            <a:r>
              <a:rPr lang="ar-EG" sz="6600" dirty="0" smtClean="0">
                <a:solidFill>
                  <a:srgbClr val="00B050"/>
                </a:solidFill>
                <a:cs typeface="PT Bold Heading" pitchFamily="2" charset="-78"/>
              </a:rPr>
              <a:t>7 </a:t>
            </a:r>
            <a:r>
              <a:rPr lang="ar-EG" sz="6600" dirty="0" smtClean="0">
                <a:solidFill>
                  <a:srgbClr val="00B050"/>
                </a:solidFill>
                <a:cs typeface="PT Bold Heading" pitchFamily="2" charset="-78"/>
              </a:rPr>
              <a:t>/ </a:t>
            </a:r>
            <a:r>
              <a:rPr lang="ar-EG" sz="6600" dirty="0" smtClean="0">
                <a:solidFill>
                  <a:srgbClr val="00B050"/>
                </a:solidFill>
                <a:cs typeface="PT Bold Heading" pitchFamily="2" charset="-78"/>
              </a:rPr>
              <a:t>4 </a:t>
            </a:r>
            <a:r>
              <a:rPr lang="ar-EG" sz="6600" dirty="0" smtClean="0">
                <a:solidFill>
                  <a:srgbClr val="00B050"/>
                </a:solidFill>
                <a:cs typeface="PT Bold Heading" pitchFamily="2" charset="-78"/>
              </a:rPr>
              <a:t>/ 2020 م</a:t>
            </a:r>
            <a:br>
              <a:rPr lang="ar-EG" sz="6600" dirty="0" smtClean="0">
                <a:solidFill>
                  <a:srgbClr val="00B050"/>
                </a:solidFill>
                <a:cs typeface="PT Bold Heading" pitchFamily="2" charset="-78"/>
              </a:rPr>
            </a:br>
            <a:r>
              <a:rPr lang="ar-EG" sz="6600" dirty="0" smtClean="0">
                <a:solidFill>
                  <a:srgbClr val="C00000"/>
                </a:solidFill>
                <a:cs typeface="PT Bold Heading" pitchFamily="2" charset="-78"/>
              </a:rPr>
              <a:t>الفرقة الثانية إعلام بنها</a:t>
            </a:r>
            <a:endParaRPr lang="en-US" sz="6600" dirty="0">
              <a:solidFill>
                <a:srgbClr val="C00000"/>
              </a:solidFill>
              <a:cs typeface="PT Bold Heading" pitchFamily="2" charset="-78"/>
            </a:endParaRPr>
          </a:p>
        </p:txBody>
      </p:sp>
      <p:sp>
        <p:nvSpPr>
          <p:cNvPr id="3" name="عنوان فرعي 2"/>
          <p:cNvSpPr>
            <a:spLocks noGrp="1"/>
          </p:cNvSpPr>
          <p:nvPr>
            <p:ph type="subTitle" idx="1"/>
          </p:nvPr>
        </p:nvSpPr>
        <p:spPr>
          <a:xfrm>
            <a:off x="152400" y="3886200"/>
            <a:ext cx="8839200" cy="2819400"/>
          </a:xfrm>
        </p:spPr>
        <p:style>
          <a:lnRef idx="0">
            <a:schemeClr val="accent6"/>
          </a:lnRef>
          <a:fillRef idx="3">
            <a:schemeClr val="accent6"/>
          </a:fillRef>
          <a:effectRef idx="3">
            <a:schemeClr val="accent6"/>
          </a:effectRef>
          <a:fontRef idx="minor">
            <a:schemeClr val="lt1"/>
          </a:fontRef>
        </p:style>
        <p:txBody>
          <a:bodyPr>
            <a:normAutofit/>
          </a:bodyPr>
          <a:lstStyle/>
          <a:p>
            <a:r>
              <a:rPr lang="ar-EG" sz="6000" dirty="0" smtClean="0">
                <a:solidFill>
                  <a:srgbClr val="7030A0"/>
                </a:solidFill>
                <a:cs typeface="PT Bold Heading" pitchFamily="2" charset="-78"/>
              </a:rPr>
              <a:t>دكتور </a:t>
            </a:r>
          </a:p>
          <a:p>
            <a:r>
              <a:rPr lang="ar-EG" sz="6000" dirty="0" smtClean="0">
                <a:solidFill>
                  <a:srgbClr val="7030A0"/>
                </a:solidFill>
                <a:cs typeface="PT Bold Heading" pitchFamily="2" charset="-78"/>
              </a:rPr>
              <a:t>محمد عبد البديع السيد</a:t>
            </a:r>
            <a:endParaRPr lang="en-US" sz="6000" dirty="0">
              <a:solidFill>
                <a:srgbClr val="7030A0"/>
              </a:solidFill>
              <a:cs typeface="PT Bold Heading" pitchFamily="2" charset="-78"/>
            </a:endParaRPr>
          </a:p>
        </p:txBody>
      </p:sp>
    </p:spTree>
    <p:extLst>
      <p:ext uri="{BB962C8B-B14F-4D97-AF65-F5344CB8AC3E}">
        <p14:creationId xmlns:p14="http://schemas.microsoft.com/office/powerpoint/2010/main" val="2550318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rmAutofit/>
          </a:bodyPr>
          <a:lstStyle/>
          <a:p>
            <a:pPr rtl="1"/>
            <a:r>
              <a:rPr lang="ar-SA" sz="5400" b="1" dirty="0"/>
              <a:t>من صور المجاملات الدولية </a:t>
            </a:r>
            <a:endParaRPr lang="en-US" sz="5400" b="1" dirty="0"/>
          </a:p>
        </p:txBody>
      </p:sp>
      <p:sp>
        <p:nvSpPr>
          <p:cNvPr id="3" name="عنصر نائب للمحتوى 2"/>
          <p:cNvSpPr>
            <a:spLocks noGrp="1"/>
          </p:cNvSpPr>
          <p:nvPr>
            <p:ph idx="1"/>
          </p:nvPr>
        </p:nvSpPr>
        <p:spPr>
          <a:xfrm>
            <a:off x="228600" y="1600200"/>
            <a:ext cx="8610600" cy="5029200"/>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r" rtl="1">
              <a:buNone/>
            </a:pPr>
            <a:r>
              <a:rPr lang="ar-SA" sz="3600" b="1" dirty="0"/>
              <a:t>التهاني:</a:t>
            </a:r>
            <a:r>
              <a:rPr lang="ar-SA" sz="3600" dirty="0"/>
              <a:t> جرت العادة أن يتبادل رؤساء الدول التهاني بالأعياد القومية والدينية, وكذلك في المناسبات المهمة كالزواج, أو تأييد قرار سياسي خاص له دلالته وتأثيره, أو النجاة من محاولة اغتيال أو من كارثة قومية, أو النجاح في الانتخابات.</a:t>
            </a:r>
            <a:endParaRPr lang="en-US" sz="3600" dirty="0"/>
          </a:p>
          <a:p>
            <a:pPr marL="0" indent="0" algn="r" rtl="1">
              <a:buNone/>
            </a:pPr>
            <a:r>
              <a:rPr lang="ar-SA" sz="3600" b="1" dirty="0"/>
              <a:t> التعازي :</a:t>
            </a:r>
            <a:r>
              <a:rPr lang="ar-SA" sz="3600" dirty="0"/>
              <a:t>  يتبادل الرؤساء برقيات التعازي في وفاة الشخصيات العامة أو أفراد الأسرة أو وقوع الكوارث الطبيعية كالزلازل والأمراض</a:t>
            </a:r>
            <a:endParaRPr lang="en-US" sz="3600" dirty="0"/>
          </a:p>
        </p:txBody>
      </p:sp>
    </p:spTree>
    <p:extLst>
      <p:ext uri="{BB962C8B-B14F-4D97-AF65-F5344CB8AC3E}">
        <p14:creationId xmlns:p14="http://schemas.microsoft.com/office/powerpoint/2010/main" val="2441825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200" y="228600"/>
            <a:ext cx="8839200" cy="6400800"/>
          </a:xfrm>
        </p:spPr>
        <p:style>
          <a:lnRef idx="1">
            <a:schemeClr val="accent2"/>
          </a:lnRef>
          <a:fillRef idx="2">
            <a:schemeClr val="accent2"/>
          </a:fillRef>
          <a:effectRef idx="1">
            <a:schemeClr val="accent2"/>
          </a:effectRef>
          <a:fontRef idx="minor">
            <a:schemeClr val="dk1"/>
          </a:fontRef>
        </p:style>
        <p:txBody>
          <a:bodyPr/>
          <a:lstStyle/>
          <a:p>
            <a:pPr marL="0" indent="0" algn="r" rtl="1">
              <a:buNone/>
            </a:pPr>
            <a:r>
              <a:rPr lang="ar-SA" b="1" dirty="0"/>
              <a:t>تبادل الهدايا :</a:t>
            </a:r>
            <a:r>
              <a:rPr lang="ar-SA" dirty="0"/>
              <a:t> ويدخل في باب المجاملات تبادل الهدايا والتهاني, في المناسبات المختلفة, وتبادل الأوسمة. ويقضي العرف الدبلوماسي بعدم دعوة الدولة المضيفة ممثل الدولة, التي بينها وبين دولة </a:t>
            </a:r>
            <a:r>
              <a:rPr lang="ar-SA" dirty="0" err="1"/>
              <a:t>آخرى</a:t>
            </a:r>
            <a:r>
              <a:rPr lang="ar-SA" dirty="0"/>
              <a:t>  حرب, عند زيارة رئيسها الدولة الأولى, إلى المناسبات الرسمية تكريما </a:t>
            </a:r>
            <a:r>
              <a:rPr lang="ar-SA" dirty="0" smtClean="0"/>
              <a:t>للضيف</a:t>
            </a:r>
            <a:endParaRPr lang="ar-EG" dirty="0" smtClean="0"/>
          </a:p>
          <a:p>
            <a:pPr marL="0" indent="0" algn="r" rtl="1">
              <a:buNone/>
            </a:pPr>
            <a:r>
              <a:rPr lang="ar-SA" b="1" dirty="0"/>
              <a:t> زيارة الأماكن الحساسة :</a:t>
            </a:r>
            <a:r>
              <a:rPr lang="ar-SA" dirty="0"/>
              <a:t> ومن صور المجاملات </a:t>
            </a:r>
            <a:r>
              <a:rPr lang="ar-SA" dirty="0" smtClean="0"/>
              <a:t>كذلك </a:t>
            </a:r>
            <a:r>
              <a:rPr lang="ar-SA" dirty="0"/>
              <a:t>أن يطلب رئيس الدولة الضيف زيارة بعض الأماكن ذات الأهمية </a:t>
            </a:r>
            <a:r>
              <a:rPr lang="ar-SA" dirty="0" smtClean="0"/>
              <a:t>المعنوية </a:t>
            </a:r>
            <a:r>
              <a:rPr lang="ar-SA" dirty="0"/>
              <a:t>لدى الدولة </a:t>
            </a:r>
            <a:r>
              <a:rPr lang="ar-SA" dirty="0" smtClean="0"/>
              <a:t>المضيفة</a:t>
            </a:r>
            <a:endParaRPr lang="ar-EG" dirty="0" smtClean="0"/>
          </a:p>
          <a:p>
            <a:pPr marL="0" indent="0" algn="r" rtl="1">
              <a:buNone/>
            </a:pPr>
            <a:r>
              <a:rPr lang="ar-SA" b="1" dirty="0"/>
              <a:t>الاعتذار :</a:t>
            </a:r>
            <a:r>
              <a:rPr lang="ar-SA" dirty="0"/>
              <a:t> ومن صور المجاملات الحديثة, اعتذار رؤساء الدول عما ألحقته دولهم من أضرار قومية أو إنسانية لدول أخرى, حتى أطلق على هذا الاتجاه دبلوماسية الاعتذار </a:t>
            </a:r>
            <a:endParaRPr lang="en-US" dirty="0"/>
          </a:p>
        </p:txBody>
      </p:sp>
    </p:spTree>
    <p:extLst>
      <p:ext uri="{BB962C8B-B14F-4D97-AF65-F5344CB8AC3E}">
        <p14:creationId xmlns:p14="http://schemas.microsoft.com/office/powerpoint/2010/main" val="2502471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normAutofit/>
          </a:bodyPr>
          <a:lstStyle/>
          <a:p>
            <a:pPr rtl="1"/>
            <a:r>
              <a:rPr lang="ar-SA" sz="4800" b="1" dirty="0"/>
              <a:t>مراسم المراسلات بين رؤساء الدول</a:t>
            </a:r>
            <a:endParaRPr lang="en-US" sz="4800" b="1" dirty="0"/>
          </a:p>
        </p:txBody>
      </p:sp>
      <p:sp>
        <p:nvSpPr>
          <p:cNvPr id="3" name="عنصر نائب للمحتوى 2"/>
          <p:cNvSpPr>
            <a:spLocks noGrp="1"/>
          </p:cNvSpPr>
          <p:nvPr>
            <p:ph idx="1"/>
          </p:nvPr>
        </p:nvSpPr>
        <p:spPr>
          <a:xfrm>
            <a:off x="381000" y="1600200"/>
            <a:ext cx="8305800" cy="4876800"/>
          </a:xfrm>
        </p:spPr>
        <p:style>
          <a:lnRef idx="1">
            <a:schemeClr val="accent4"/>
          </a:lnRef>
          <a:fillRef idx="2">
            <a:schemeClr val="accent4"/>
          </a:fillRef>
          <a:effectRef idx="1">
            <a:schemeClr val="accent4"/>
          </a:effectRef>
          <a:fontRef idx="minor">
            <a:schemeClr val="dk1"/>
          </a:fontRef>
        </p:style>
        <p:txBody>
          <a:bodyPr>
            <a:noAutofit/>
          </a:bodyPr>
          <a:lstStyle/>
          <a:p>
            <a:pPr marL="0" indent="0" algn="r" rtl="1">
              <a:buNone/>
            </a:pPr>
            <a:r>
              <a:rPr lang="ar-SA" sz="4000" b="1" dirty="0"/>
              <a:t> تشير هذه المراسلات إلى حجم المجاملة أو الاهتمام أو التوافق بين الدول. وتراعى في هذه الرسائل عبارات المجاملة التي </a:t>
            </a:r>
            <a:r>
              <a:rPr lang="ar-SA" sz="4000" b="1" dirty="0" err="1"/>
              <a:t>تتطلبها</a:t>
            </a:r>
            <a:r>
              <a:rPr lang="ar-SA" sz="4000" b="1" dirty="0"/>
              <a:t> المناسبة سواء للتعزية أو التهنئة أو التضامن وغيرها.  وتكتب هذه الرسائل على ورق من الحجم الكبير, وتوضع في غلاف, بعد ختمها بخاتم الدولة, موضحا به اسم رئيس الدولة المرسل إليه, ولقبه الكامل.</a:t>
            </a:r>
            <a:endParaRPr lang="en-US" sz="4000" b="1" dirty="0"/>
          </a:p>
          <a:p>
            <a:pPr marL="0" indent="0" algn="r" rtl="1">
              <a:buNone/>
            </a:pPr>
            <a:endParaRPr lang="en-US" sz="4000" b="1" dirty="0"/>
          </a:p>
        </p:txBody>
      </p:sp>
    </p:spTree>
    <p:extLst>
      <p:ext uri="{BB962C8B-B14F-4D97-AF65-F5344CB8AC3E}">
        <p14:creationId xmlns:p14="http://schemas.microsoft.com/office/powerpoint/2010/main" val="764470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normAutofit/>
          </a:bodyPr>
          <a:lstStyle/>
          <a:p>
            <a:pPr rtl="1"/>
            <a:r>
              <a:rPr lang="ar-SA" sz="4800" b="1" dirty="0"/>
              <a:t>مراسم زيارات رؤساء الدول</a:t>
            </a:r>
            <a:endParaRPr lang="en-US" sz="4800" b="1" dirty="0"/>
          </a:p>
        </p:txBody>
      </p:sp>
      <p:sp>
        <p:nvSpPr>
          <p:cNvPr id="3" name="عنصر نائب للمحتوى 2"/>
          <p:cNvSpPr>
            <a:spLocks noGrp="1"/>
          </p:cNvSpPr>
          <p:nvPr>
            <p:ph idx="1"/>
          </p:nvPr>
        </p:nvSpPr>
        <p:spPr>
          <a:xfrm>
            <a:off x="304800" y="1600200"/>
            <a:ext cx="8382000" cy="5029200"/>
          </a:xfrm>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pPr algn="r" rtl="1"/>
            <a:r>
              <a:rPr lang="ar-SA" b="1" dirty="0"/>
              <a:t>الزيارات الرسمية لها قواعد محددة, إذ توجه الدعوة قبل إتمامها بمدة كافية, ويترك للضيف تحديد موعدها. ثم تتخذ ترتيبات الزيارة, وإعداد برنامجها, وتشكيل الوفد المرافق للضيف ,وإعداد الصيغة الأولية للبيان المشترك ونقاط الخطب المتبادلة, وإعداد الأوسمة والنياشين التي ستوزع خلال الزيارة. وترافق الضيف بعثة شرف من الدولة المضيفة وبعثة </a:t>
            </a:r>
            <a:r>
              <a:rPr lang="ar-SA" b="1" dirty="0" err="1"/>
              <a:t>آخرى</a:t>
            </a:r>
            <a:r>
              <a:rPr lang="ar-SA" b="1" dirty="0"/>
              <a:t> إذا كانت زوجته بصحبته.</a:t>
            </a:r>
            <a:endParaRPr lang="en-US" b="1" dirty="0"/>
          </a:p>
          <a:p>
            <a:pPr algn="r" rtl="1"/>
            <a:r>
              <a:rPr lang="ar-SA" b="1" dirty="0"/>
              <a:t> أما مراسم استقبال رؤساء الدول فقد تتم في المطار, أو في القصر الرئاسي حسب تقاليد كل بلد. وفى كل الأحوال, تطلق 21 طلقة ترحيبا بالضيف, ويعزف نشيدان الوطنيان: لدولة الضيف أولا، ثم لدولة المضيف ,ويستعرض حرس الشرف</a:t>
            </a:r>
            <a:endParaRPr lang="en-US" b="1" dirty="0"/>
          </a:p>
        </p:txBody>
      </p:sp>
    </p:spTree>
    <p:extLst>
      <p:ext uri="{BB962C8B-B14F-4D97-AF65-F5344CB8AC3E}">
        <p14:creationId xmlns:p14="http://schemas.microsoft.com/office/powerpoint/2010/main" val="32158536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pPr rtl="1"/>
            <a:r>
              <a:rPr lang="ar-SA" sz="6000" b="1" dirty="0"/>
              <a:t>أخطاء الرؤساء</a:t>
            </a:r>
            <a:endParaRPr lang="en-US" sz="6000" b="1" dirty="0"/>
          </a:p>
        </p:txBody>
      </p:sp>
      <p:sp>
        <p:nvSpPr>
          <p:cNvPr id="3" name="عنصر نائب للمحتوى 2"/>
          <p:cNvSpPr>
            <a:spLocks noGrp="1"/>
          </p:cNvSpPr>
          <p:nvPr>
            <p:ph idx="1"/>
          </p:nvPr>
        </p:nvSpPr>
        <p:spPr>
          <a:xfrm>
            <a:off x="228600" y="1600200"/>
            <a:ext cx="8458200" cy="5029200"/>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algn="r" rtl="1"/>
            <a:r>
              <a:rPr lang="en-US" b="1" dirty="0"/>
              <a:t> </a:t>
            </a:r>
            <a:r>
              <a:rPr lang="ar-SA" b="1" dirty="0"/>
              <a:t>يخضع كل رئيس في العالم لتدريب على "الاتيكيت" والبروتوكول، فهو يجب ان يتبع أصولاً معينة في الاحتفالات الرسمية لا يستطيع تجاوزها وإلاّ سيعرّض نفسه وحتى بلاده الى موقف محرج</a:t>
            </a:r>
            <a:r>
              <a:rPr lang="en-US" b="1" dirty="0"/>
              <a:t>. </a:t>
            </a:r>
            <a:br>
              <a:rPr lang="en-US" b="1" dirty="0"/>
            </a:br>
            <a:r>
              <a:rPr lang="ar-SA" b="1" dirty="0"/>
              <a:t>والبروتوكول الديبلوماسي عبارة عن الالتزام بمراسم واجراءات معينة يجب تطبيقها بدقة وفقاً للعرف الدولي كونها حق لدولة المُمثل وليس لشخص الممثل. </a:t>
            </a:r>
            <a:endParaRPr lang="en-US" b="1" dirty="0"/>
          </a:p>
          <a:p>
            <a:pPr algn="r" rtl="1"/>
            <a:r>
              <a:rPr lang="ar-SA" b="1" dirty="0"/>
              <a:t>ويقوم البروتوكول بتنظيم كافة النشاطات الرسمية مثل: مراسم استقبال وتوديع رئيس الجمهورية او الملك خلال زيارة رسمية، إعداد برنامج الزيارة التي يقوم بها الرئيس او الملك الى دولة أجنبية أو حتى داخل البلاد، الاشراف على كل الاحتفالات التي يحضرها الرئيس او الملك، آداب المصافحة، قواعد رفع و تنكيس الأعلام</a:t>
            </a:r>
            <a:endParaRPr lang="en-US" b="1" dirty="0"/>
          </a:p>
        </p:txBody>
      </p:sp>
    </p:spTree>
    <p:extLst>
      <p:ext uri="{BB962C8B-B14F-4D97-AF65-F5344CB8AC3E}">
        <p14:creationId xmlns:p14="http://schemas.microsoft.com/office/powerpoint/2010/main" val="4108549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228600"/>
            <a:ext cx="8686800" cy="6324600"/>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algn="r" rtl="1"/>
            <a:r>
              <a:rPr lang="ar-SA" b="1" dirty="0"/>
              <a:t>ومن أسوأ الأخطاء التي يرتكبها الرؤساء في عالم البروتوكول الديبلوماسي، الخطأ في لفظ اسماء القادة والرؤساء الاجانب، وهو ما حصل مع هيلاري كلينتون عندما حاولت لفظ اسم الرئيس الروسي ديمتري </a:t>
            </a:r>
            <a:r>
              <a:rPr lang="ar-SA" b="1" dirty="0" err="1"/>
              <a:t>ميدفيديف</a:t>
            </a:r>
            <a:r>
              <a:rPr lang="ar-SA" b="1" dirty="0"/>
              <a:t> امام الصحافيين، من دون ان ننسى ايضا مجموعة الاخطاء التي ارتكبها الرئيس الاميركي السابق جورج بوش خلال القائه خطابا أمام الأمم المتحدة لفظ فيه اسماء بلاد وقادة أجانب بطريقة خاطئة</a:t>
            </a:r>
            <a:r>
              <a:rPr lang="en-US" b="1" dirty="0" smtClean="0"/>
              <a:t>.</a:t>
            </a:r>
            <a:endParaRPr lang="ar-EG" b="1" dirty="0" smtClean="0"/>
          </a:p>
          <a:p>
            <a:pPr algn="r" rtl="1"/>
            <a:r>
              <a:rPr lang="ar-SA" b="1" dirty="0"/>
              <a:t>البروتوكول الديبلوماسي هو عبارة عن سلوكيات وثقافة عامة يجب ان يتبعها الرؤساء ابتداءً من الاختيار المنساب لملابسهم، الى انتقاء الكلام الملائم في حديثهم، الى الثقافة العامة التي يجب ان يتحلوا بها.. وصولاً الى المراسم والقواعد التي يجب ان </a:t>
            </a:r>
            <a:r>
              <a:rPr lang="ar-SA" b="1" dirty="0" err="1"/>
              <a:t>يلتزموا</a:t>
            </a:r>
            <a:r>
              <a:rPr lang="ar-SA" b="1" dirty="0"/>
              <a:t> بها في علاقاتهم مع باقي الرؤساء والدول</a:t>
            </a:r>
            <a:r>
              <a:rPr lang="en-US" b="1" dirty="0"/>
              <a:t>.</a:t>
            </a:r>
            <a:br>
              <a:rPr lang="en-US" b="1" dirty="0"/>
            </a:br>
            <a:r>
              <a:rPr lang="en-US" b="1" dirty="0"/>
              <a:t/>
            </a:r>
            <a:br>
              <a:rPr lang="en-US" b="1" dirty="0"/>
            </a:br>
            <a:endParaRPr lang="en-US" b="1" dirty="0"/>
          </a:p>
        </p:txBody>
      </p:sp>
    </p:spTree>
    <p:extLst>
      <p:ext uri="{BB962C8B-B14F-4D97-AF65-F5344CB8AC3E}">
        <p14:creationId xmlns:p14="http://schemas.microsoft.com/office/powerpoint/2010/main" val="34259025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rmAutofit/>
          </a:bodyPr>
          <a:lstStyle/>
          <a:p>
            <a:pPr rtl="1"/>
            <a:r>
              <a:rPr lang="ar-SA" sz="4800" b="1" dirty="0"/>
              <a:t>مراسم المؤتمرات والاجتماعات</a:t>
            </a:r>
            <a:endParaRPr lang="en-US" sz="4800" b="1" dirty="0"/>
          </a:p>
        </p:txBody>
      </p:sp>
      <p:sp>
        <p:nvSpPr>
          <p:cNvPr id="3" name="عنصر نائب للمحتوى 2"/>
          <p:cNvSpPr>
            <a:spLocks noGrp="1"/>
          </p:cNvSpPr>
          <p:nvPr>
            <p:ph idx="1"/>
          </p:nvPr>
        </p:nvSpPr>
        <p:spPr>
          <a:xfrm>
            <a:off x="228600" y="1600200"/>
            <a:ext cx="8458200" cy="5105400"/>
          </a:xfrm>
        </p:spPr>
        <p:style>
          <a:lnRef idx="1">
            <a:schemeClr val="accent4"/>
          </a:lnRef>
          <a:fillRef idx="2">
            <a:schemeClr val="accent4"/>
          </a:fillRef>
          <a:effectRef idx="1">
            <a:schemeClr val="accent4"/>
          </a:effectRef>
          <a:fontRef idx="minor">
            <a:schemeClr val="dk1"/>
          </a:fontRef>
        </p:style>
        <p:txBody>
          <a:bodyPr>
            <a:noAutofit/>
          </a:bodyPr>
          <a:lstStyle/>
          <a:p>
            <a:pPr algn="r" rtl="1"/>
            <a:r>
              <a:rPr lang="ar-SA" sz="3600" b="1" dirty="0"/>
              <a:t>كلمة (مراسم) فهي الكلمة العربية المرادفة لكلمة بروتوكول </a:t>
            </a:r>
            <a:r>
              <a:rPr lang="en-US" sz="3600" b="1" dirty="0"/>
              <a:t>Protocol </a:t>
            </a:r>
            <a:r>
              <a:rPr lang="ar-SA" sz="3600" b="1" dirty="0"/>
              <a:t>، وتطلق على القواعد والإجراءات التي تتبع في المعاملات المتبادلة بين الدول في المناسبات الرسمية المختلفة.</a:t>
            </a:r>
            <a:endParaRPr lang="en-US" sz="3600" b="1" dirty="0"/>
          </a:p>
          <a:p>
            <a:pPr algn="r" rtl="1"/>
            <a:r>
              <a:rPr lang="ar-SA" sz="3600" b="1" dirty="0"/>
              <a:t>تُعرف المراسم في المجال الدبلوماسي بأنها، فن الالتزام بالقواعد المرسومة للسلوك في المناسبات الدبلوماسية المختلفة بكل دقة وعناية والتمسك بها والحرص عليها باعتبارها حقا لدولة الممثل الدبلوماسي لا لشخصه. </a:t>
            </a:r>
            <a:br>
              <a:rPr lang="ar-SA" sz="3600" b="1" dirty="0"/>
            </a:br>
            <a:endParaRPr lang="en-US" sz="3600" b="1" dirty="0"/>
          </a:p>
        </p:txBody>
      </p:sp>
    </p:spTree>
    <p:extLst>
      <p:ext uri="{BB962C8B-B14F-4D97-AF65-F5344CB8AC3E}">
        <p14:creationId xmlns:p14="http://schemas.microsoft.com/office/powerpoint/2010/main" val="3338524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pPr rtl="1"/>
            <a:r>
              <a:rPr lang="ar-EG" sz="5400" b="1" dirty="0"/>
              <a:t>إدارات</a:t>
            </a:r>
            <a:r>
              <a:rPr lang="ar-SA" sz="5400" b="1" dirty="0"/>
              <a:t> المراسم </a:t>
            </a:r>
            <a:endParaRPr lang="en-US" sz="5400" b="1" dirty="0"/>
          </a:p>
        </p:txBody>
      </p:sp>
      <p:sp>
        <p:nvSpPr>
          <p:cNvPr id="3" name="عنصر نائب للمحتوى 2"/>
          <p:cNvSpPr>
            <a:spLocks noGrp="1"/>
          </p:cNvSpPr>
          <p:nvPr>
            <p:ph idx="1"/>
          </p:nvPr>
        </p:nvSpPr>
        <p:spPr>
          <a:xfrm>
            <a:off x="304800" y="1600200"/>
            <a:ext cx="8382000" cy="5029200"/>
          </a:xfrm>
        </p:spPr>
        <p:style>
          <a:lnRef idx="1">
            <a:schemeClr val="accent5"/>
          </a:lnRef>
          <a:fillRef idx="2">
            <a:schemeClr val="accent5"/>
          </a:fillRef>
          <a:effectRef idx="1">
            <a:schemeClr val="accent5"/>
          </a:effectRef>
          <a:fontRef idx="minor">
            <a:schemeClr val="dk1"/>
          </a:fontRef>
        </p:style>
        <p:txBody>
          <a:bodyPr>
            <a:normAutofit/>
          </a:bodyPr>
          <a:lstStyle/>
          <a:p>
            <a:pPr marL="0" indent="0" algn="r" rtl="1">
              <a:buNone/>
            </a:pPr>
            <a:r>
              <a:rPr lang="en-US" dirty="0" err="1"/>
              <a:t>فيما</a:t>
            </a:r>
            <a:r>
              <a:rPr lang="en-US" dirty="0"/>
              <a:t> </a:t>
            </a:r>
            <a:r>
              <a:rPr lang="en-US" dirty="0" err="1"/>
              <a:t>يختص</a:t>
            </a:r>
            <a:r>
              <a:rPr lang="en-US" dirty="0"/>
              <a:t> </a:t>
            </a:r>
            <a:r>
              <a:rPr lang="en-US" dirty="0" err="1"/>
              <a:t>بالإدارات</a:t>
            </a:r>
            <a:r>
              <a:rPr lang="en-US" dirty="0"/>
              <a:t> </a:t>
            </a:r>
            <a:r>
              <a:rPr lang="en-US" dirty="0" err="1"/>
              <a:t>الحكومية</a:t>
            </a:r>
            <a:r>
              <a:rPr lang="en-US" dirty="0"/>
              <a:t> </a:t>
            </a:r>
            <a:r>
              <a:rPr lang="en-US" dirty="0" err="1"/>
              <a:t>التى</a:t>
            </a:r>
            <a:r>
              <a:rPr lang="en-US" dirty="0"/>
              <a:t> </a:t>
            </a:r>
            <a:r>
              <a:rPr lang="en-US" dirty="0" err="1"/>
              <a:t>تتولى</a:t>
            </a:r>
            <a:r>
              <a:rPr lang="en-US" dirty="0"/>
              <a:t> </a:t>
            </a:r>
            <a:r>
              <a:rPr lang="en-US" dirty="0" err="1"/>
              <a:t>شئون</a:t>
            </a:r>
            <a:r>
              <a:rPr lang="en-US" dirty="0"/>
              <a:t> </a:t>
            </a:r>
            <a:r>
              <a:rPr lang="en-US" dirty="0" err="1"/>
              <a:t>المراسم</a:t>
            </a:r>
            <a:r>
              <a:rPr lang="en-US" dirty="0"/>
              <a:t> </a:t>
            </a:r>
            <a:r>
              <a:rPr lang="en-US" dirty="0" err="1"/>
              <a:t>فى</a:t>
            </a:r>
            <a:r>
              <a:rPr lang="en-US" dirty="0"/>
              <a:t> </a:t>
            </a:r>
            <a:r>
              <a:rPr lang="en-US" dirty="0" err="1"/>
              <a:t>معظم</a:t>
            </a:r>
            <a:r>
              <a:rPr lang="en-US" dirty="0"/>
              <a:t> </a:t>
            </a:r>
            <a:r>
              <a:rPr lang="en-US" dirty="0" err="1"/>
              <a:t>الدول</a:t>
            </a:r>
            <a:r>
              <a:rPr lang="en-US" dirty="0"/>
              <a:t> </a:t>
            </a:r>
            <a:r>
              <a:rPr lang="en-US" dirty="0" err="1"/>
              <a:t>فهناك</a:t>
            </a:r>
            <a:r>
              <a:rPr lang="en-US" dirty="0"/>
              <a:t> </a:t>
            </a:r>
            <a:r>
              <a:rPr lang="en-US" dirty="0" err="1"/>
              <a:t>عادة</a:t>
            </a:r>
            <a:r>
              <a:rPr lang="en-US" dirty="0"/>
              <a:t> </a:t>
            </a:r>
            <a:r>
              <a:rPr lang="en-US" dirty="0" err="1"/>
              <a:t>إدارتين</a:t>
            </a:r>
            <a:r>
              <a:rPr lang="en-US" dirty="0"/>
              <a:t>:</a:t>
            </a:r>
            <a:br>
              <a:rPr lang="en-US" dirty="0"/>
            </a:br>
            <a:r>
              <a:rPr lang="en-US" b="1" dirty="0" err="1"/>
              <a:t>أولاً</a:t>
            </a:r>
            <a:r>
              <a:rPr lang="en-US" b="1" dirty="0"/>
              <a:t> : </a:t>
            </a:r>
            <a:r>
              <a:rPr lang="en-US" b="1" dirty="0" err="1"/>
              <a:t>إدارة</a:t>
            </a:r>
            <a:r>
              <a:rPr lang="en-US" b="1" dirty="0"/>
              <a:t> </a:t>
            </a:r>
            <a:r>
              <a:rPr lang="en-US" b="1" dirty="0" err="1"/>
              <a:t>المراسم</a:t>
            </a:r>
            <a:r>
              <a:rPr lang="en-US" b="1" dirty="0"/>
              <a:t> </a:t>
            </a:r>
            <a:r>
              <a:rPr lang="en-US" b="1" dirty="0" err="1"/>
              <a:t>في</a:t>
            </a:r>
            <a:r>
              <a:rPr lang="en-US" b="1" dirty="0"/>
              <a:t> </a:t>
            </a:r>
            <a:r>
              <a:rPr lang="en-US" b="1" dirty="0" err="1"/>
              <a:t>ديوان</a:t>
            </a:r>
            <a:r>
              <a:rPr lang="en-US" b="1" dirty="0"/>
              <a:t> </a:t>
            </a:r>
            <a:r>
              <a:rPr lang="en-US" b="1" dirty="0" err="1"/>
              <a:t>رئاسة</a:t>
            </a:r>
            <a:r>
              <a:rPr lang="en-US" b="1" dirty="0"/>
              <a:t> </a:t>
            </a:r>
            <a:r>
              <a:rPr lang="en-US" b="1" dirty="0" err="1"/>
              <a:t>الجمهورية</a:t>
            </a:r>
            <a:r>
              <a:rPr lang="en-US" b="1" dirty="0"/>
              <a:t> </a:t>
            </a:r>
            <a:r>
              <a:rPr lang="en-US" b="1" dirty="0" err="1"/>
              <a:t>أو</a:t>
            </a:r>
            <a:r>
              <a:rPr lang="en-US" b="1" dirty="0"/>
              <a:t> </a:t>
            </a:r>
            <a:r>
              <a:rPr lang="en-US" b="1" dirty="0" err="1"/>
              <a:t>في</a:t>
            </a:r>
            <a:r>
              <a:rPr lang="en-US" b="1" dirty="0"/>
              <a:t> </a:t>
            </a:r>
            <a:r>
              <a:rPr lang="en-US" b="1" dirty="0" err="1"/>
              <a:t>الديوان</a:t>
            </a:r>
            <a:r>
              <a:rPr lang="en-US" b="1" dirty="0"/>
              <a:t> </a:t>
            </a:r>
            <a:r>
              <a:rPr lang="en-US" b="1" dirty="0" err="1"/>
              <a:t>الملكي</a:t>
            </a:r>
            <a:r>
              <a:rPr lang="en-US" b="1" dirty="0"/>
              <a:t> </a:t>
            </a:r>
            <a:r>
              <a:rPr lang="en-US" b="1" dirty="0" err="1"/>
              <a:t>حيث</a:t>
            </a:r>
            <a:r>
              <a:rPr lang="en-US" b="1" dirty="0"/>
              <a:t> </a:t>
            </a:r>
            <a:r>
              <a:rPr lang="en-US" b="1" dirty="0" err="1"/>
              <a:t>تؤدى</a:t>
            </a:r>
            <a:r>
              <a:rPr lang="en-US" b="1" dirty="0"/>
              <a:t> </a:t>
            </a:r>
            <a:r>
              <a:rPr lang="en-US" b="1" dirty="0" err="1"/>
              <a:t>عدة</a:t>
            </a:r>
            <a:r>
              <a:rPr lang="en-US" b="1" dirty="0"/>
              <a:t> </a:t>
            </a:r>
            <a:r>
              <a:rPr lang="en-US" b="1" dirty="0" err="1"/>
              <a:t>مهام</a:t>
            </a:r>
            <a:r>
              <a:rPr lang="en-US" b="1" dirty="0"/>
              <a:t> </a:t>
            </a:r>
            <a:r>
              <a:rPr lang="en-US" b="1" dirty="0" err="1"/>
              <a:t>من</a:t>
            </a:r>
            <a:r>
              <a:rPr lang="en-US" b="1" dirty="0"/>
              <a:t> </a:t>
            </a:r>
            <a:r>
              <a:rPr lang="en-US" b="1" dirty="0" err="1"/>
              <a:t>أهمها</a:t>
            </a:r>
            <a:r>
              <a:rPr lang="en-US" b="1" dirty="0"/>
              <a:t>:</a:t>
            </a:r>
            <a:r>
              <a:rPr lang="en-US" dirty="0"/>
              <a:t/>
            </a:r>
            <a:br>
              <a:rPr lang="en-US" dirty="0"/>
            </a:br>
            <a:r>
              <a:rPr lang="en-US" dirty="0"/>
              <a:t>1 -  </a:t>
            </a:r>
            <a:r>
              <a:rPr lang="en-US" dirty="0" err="1"/>
              <a:t>تطبيق</a:t>
            </a:r>
            <a:r>
              <a:rPr lang="en-US" dirty="0"/>
              <a:t> </a:t>
            </a:r>
            <a:r>
              <a:rPr lang="en-US" dirty="0" err="1"/>
              <a:t>مراسم</a:t>
            </a:r>
            <a:r>
              <a:rPr lang="en-US" dirty="0"/>
              <a:t> </a:t>
            </a:r>
            <a:r>
              <a:rPr lang="en-US" dirty="0" err="1"/>
              <a:t>الاستقبال</a:t>
            </a:r>
            <a:r>
              <a:rPr lang="en-US" dirty="0"/>
              <a:t> </a:t>
            </a:r>
            <a:r>
              <a:rPr lang="en-US" dirty="0" err="1"/>
              <a:t>وتوديع</a:t>
            </a:r>
            <a:r>
              <a:rPr lang="en-US" dirty="0"/>
              <a:t> </a:t>
            </a:r>
            <a:r>
              <a:rPr lang="en-US" dirty="0" err="1"/>
              <a:t>رئيس</a:t>
            </a:r>
            <a:r>
              <a:rPr lang="en-US" dirty="0"/>
              <a:t> </a:t>
            </a:r>
            <a:r>
              <a:rPr lang="en-US" dirty="0" err="1"/>
              <a:t>الجمهورية</a:t>
            </a:r>
            <a:r>
              <a:rPr lang="en-US" dirty="0"/>
              <a:t>  </a:t>
            </a:r>
            <a:r>
              <a:rPr lang="en-US" dirty="0" err="1"/>
              <a:t>أو</a:t>
            </a:r>
            <a:r>
              <a:rPr lang="en-US" dirty="0"/>
              <a:t> </a:t>
            </a:r>
            <a:r>
              <a:rPr lang="en-US" dirty="0" err="1"/>
              <a:t>الملك</a:t>
            </a:r>
            <a:r>
              <a:rPr lang="en-US" dirty="0"/>
              <a:t> </a:t>
            </a:r>
            <a:r>
              <a:rPr lang="en-US" dirty="0" err="1"/>
              <a:t>أو</a:t>
            </a:r>
            <a:r>
              <a:rPr lang="en-US" dirty="0"/>
              <a:t> </a:t>
            </a:r>
            <a:r>
              <a:rPr lang="en-US" dirty="0" err="1"/>
              <a:t>رئيس</a:t>
            </a:r>
            <a:r>
              <a:rPr lang="en-US" dirty="0"/>
              <a:t> </a:t>
            </a:r>
            <a:r>
              <a:rPr lang="en-US" dirty="0" err="1"/>
              <a:t>الدولة</a:t>
            </a:r>
            <a:r>
              <a:rPr lang="en-US" dirty="0"/>
              <a:t> </a:t>
            </a:r>
            <a:r>
              <a:rPr lang="en-US" dirty="0" err="1"/>
              <a:t>في</a:t>
            </a:r>
            <a:r>
              <a:rPr lang="en-US" dirty="0"/>
              <a:t> </a:t>
            </a:r>
            <a:r>
              <a:rPr lang="en-US" dirty="0" err="1"/>
              <a:t>زيارة</a:t>
            </a:r>
            <a:r>
              <a:rPr lang="en-US" dirty="0"/>
              <a:t> </a:t>
            </a:r>
            <a:r>
              <a:rPr lang="en-US" dirty="0" err="1"/>
              <a:t>رسمية</a:t>
            </a:r>
            <a:r>
              <a:rPr lang="en-US" dirty="0"/>
              <a:t> .</a:t>
            </a:r>
            <a:br>
              <a:rPr lang="en-US" dirty="0"/>
            </a:br>
            <a:r>
              <a:rPr lang="en-US" dirty="0"/>
              <a:t>2 - </a:t>
            </a:r>
            <a:r>
              <a:rPr lang="en-US" dirty="0" err="1"/>
              <a:t>تنظيم</a:t>
            </a:r>
            <a:r>
              <a:rPr lang="en-US" dirty="0"/>
              <a:t> </a:t>
            </a:r>
            <a:r>
              <a:rPr lang="en-US" dirty="0" err="1"/>
              <a:t>مراسم</a:t>
            </a:r>
            <a:r>
              <a:rPr lang="en-US" dirty="0"/>
              <a:t> </a:t>
            </a:r>
            <a:r>
              <a:rPr lang="en-US" dirty="0" err="1"/>
              <a:t>الاحتفال</a:t>
            </a:r>
            <a:r>
              <a:rPr lang="en-US" dirty="0"/>
              <a:t> </a:t>
            </a:r>
            <a:r>
              <a:rPr lang="en-US" dirty="0" err="1"/>
              <a:t>الرسمي</a:t>
            </a:r>
            <a:r>
              <a:rPr lang="en-US" dirty="0"/>
              <a:t> </a:t>
            </a:r>
            <a:r>
              <a:rPr lang="en-US" dirty="0" err="1"/>
              <a:t>الذي</a:t>
            </a:r>
            <a:r>
              <a:rPr lang="en-US" dirty="0"/>
              <a:t> </a:t>
            </a:r>
            <a:r>
              <a:rPr lang="en-US" dirty="0" err="1"/>
              <a:t>يقيمه</a:t>
            </a:r>
            <a:r>
              <a:rPr lang="en-US" dirty="0"/>
              <a:t> </a:t>
            </a:r>
            <a:r>
              <a:rPr lang="en-US" dirty="0" err="1"/>
              <a:t>رئيس</a:t>
            </a:r>
            <a:r>
              <a:rPr lang="en-US" dirty="0"/>
              <a:t> </a:t>
            </a:r>
            <a:r>
              <a:rPr lang="en-US" dirty="0" err="1"/>
              <a:t>الجمهورية</a:t>
            </a:r>
            <a:r>
              <a:rPr lang="en-US" dirty="0"/>
              <a:t> </a:t>
            </a:r>
            <a:r>
              <a:rPr lang="en-US" dirty="0" err="1"/>
              <a:t>أو</a:t>
            </a:r>
            <a:r>
              <a:rPr lang="en-US" dirty="0"/>
              <a:t> </a:t>
            </a:r>
            <a:r>
              <a:rPr lang="en-US" dirty="0" err="1"/>
              <a:t>رئيس</a:t>
            </a:r>
            <a:r>
              <a:rPr lang="en-US" dirty="0"/>
              <a:t> </a:t>
            </a:r>
            <a:r>
              <a:rPr lang="en-US" dirty="0" err="1"/>
              <a:t>الدولة</a:t>
            </a:r>
            <a:r>
              <a:rPr lang="en-US" dirty="0"/>
              <a:t> </a:t>
            </a:r>
            <a:r>
              <a:rPr lang="en-US" dirty="0" err="1"/>
              <a:t>أو</a:t>
            </a:r>
            <a:r>
              <a:rPr lang="en-US" dirty="0"/>
              <a:t> </a:t>
            </a:r>
            <a:r>
              <a:rPr lang="en-US" dirty="0" err="1"/>
              <a:t>الملك</a:t>
            </a:r>
            <a:r>
              <a:rPr lang="en-US" dirty="0"/>
              <a:t> </a:t>
            </a:r>
            <a:r>
              <a:rPr lang="en-US" dirty="0" err="1"/>
              <a:t>بمناسبة</a:t>
            </a:r>
            <a:r>
              <a:rPr lang="en-US" dirty="0"/>
              <a:t> </a:t>
            </a:r>
            <a:r>
              <a:rPr lang="en-US" dirty="0" err="1"/>
              <a:t>زيارة</a:t>
            </a:r>
            <a:r>
              <a:rPr lang="en-US" dirty="0"/>
              <a:t> </a:t>
            </a:r>
            <a:r>
              <a:rPr lang="en-US" dirty="0" err="1"/>
              <a:t>ملك</a:t>
            </a:r>
            <a:r>
              <a:rPr lang="en-US" dirty="0"/>
              <a:t> </a:t>
            </a:r>
            <a:r>
              <a:rPr lang="en-US" dirty="0" err="1"/>
              <a:t>أو</a:t>
            </a:r>
            <a:r>
              <a:rPr lang="en-US" dirty="0"/>
              <a:t> </a:t>
            </a:r>
            <a:r>
              <a:rPr lang="en-US" dirty="0" err="1"/>
              <a:t>رئيس</a:t>
            </a:r>
            <a:r>
              <a:rPr lang="en-US" dirty="0"/>
              <a:t> </a:t>
            </a:r>
            <a:r>
              <a:rPr lang="en-US" dirty="0" err="1"/>
              <a:t>دولة</a:t>
            </a:r>
            <a:r>
              <a:rPr lang="en-US" dirty="0"/>
              <a:t> </a:t>
            </a:r>
            <a:r>
              <a:rPr lang="en-US" dirty="0" err="1"/>
              <a:t>أو</a:t>
            </a:r>
            <a:r>
              <a:rPr lang="en-US" dirty="0"/>
              <a:t> </a:t>
            </a:r>
            <a:r>
              <a:rPr lang="en-US" dirty="0" err="1"/>
              <a:t>رئيس</a:t>
            </a:r>
            <a:r>
              <a:rPr lang="en-US" dirty="0"/>
              <a:t> </a:t>
            </a:r>
            <a:r>
              <a:rPr lang="en-US" dirty="0" err="1"/>
              <a:t>الجمهورية</a:t>
            </a:r>
            <a:r>
              <a:rPr lang="en-US" dirty="0"/>
              <a:t> .</a:t>
            </a:r>
            <a:br>
              <a:rPr lang="en-US" dirty="0"/>
            </a:br>
            <a:endParaRPr lang="en-US" dirty="0"/>
          </a:p>
        </p:txBody>
      </p:sp>
    </p:spTree>
    <p:extLst>
      <p:ext uri="{BB962C8B-B14F-4D97-AF65-F5344CB8AC3E}">
        <p14:creationId xmlns:p14="http://schemas.microsoft.com/office/powerpoint/2010/main" val="6047579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381000"/>
            <a:ext cx="8686800" cy="6248400"/>
          </a:xfrm>
        </p:spPr>
        <p:style>
          <a:lnRef idx="1">
            <a:schemeClr val="accent5"/>
          </a:lnRef>
          <a:fillRef idx="2">
            <a:schemeClr val="accent5"/>
          </a:fillRef>
          <a:effectRef idx="1">
            <a:schemeClr val="accent5"/>
          </a:effectRef>
          <a:fontRef idx="minor">
            <a:schemeClr val="dk1"/>
          </a:fontRef>
        </p:style>
        <p:txBody>
          <a:bodyPr>
            <a:normAutofit/>
          </a:bodyPr>
          <a:lstStyle/>
          <a:p>
            <a:pPr marL="0" indent="0" algn="r" rtl="1">
              <a:buNone/>
            </a:pPr>
            <a:r>
              <a:rPr lang="en-US" sz="4400" b="1" dirty="0"/>
              <a:t>3 - </a:t>
            </a:r>
            <a:r>
              <a:rPr lang="en-US" sz="4400" b="1" dirty="0" err="1"/>
              <a:t>اعداد</a:t>
            </a:r>
            <a:r>
              <a:rPr lang="en-US" sz="4400" b="1" dirty="0"/>
              <a:t> </a:t>
            </a:r>
            <a:r>
              <a:rPr lang="en-US" sz="4400" b="1" dirty="0" err="1"/>
              <a:t>برنامج</a:t>
            </a:r>
            <a:r>
              <a:rPr lang="en-US" sz="4400" b="1" dirty="0"/>
              <a:t> </a:t>
            </a:r>
            <a:r>
              <a:rPr lang="en-US" sz="4400" b="1" dirty="0" err="1"/>
              <a:t>زيارة</a:t>
            </a:r>
            <a:r>
              <a:rPr lang="en-US" sz="4400" b="1" dirty="0"/>
              <a:t> </a:t>
            </a:r>
            <a:r>
              <a:rPr lang="en-US" sz="4400" b="1" dirty="0" err="1"/>
              <a:t>رسمية</a:t>
            </a:r>
            <a:r>
              <a:rPr lang="en-US" sz="4400" b="1" dirty="0"/>
              <a:t> </a:t>
            </a:r>
            <a:r>
              <a:rPr lang="en-US" sz="4400" b="1" dirty="0" err="1"/>
              <a:t>يقوم</a:t>
            </a:r>
            <a:r>
              <a:rPr lang="en-US" sz="4400" b="1" dirty="0"/>
              <a:t> </a:t>
            </a:r>
            <a:r>
              <a:rPr lang="en-US" sz="4400" b="1" dirty="0" err="1"/>
              <a:t>بها</a:t>
            </a:r>
            <a:r>
              <a:rPr lang="en-US" sz="4400" b="1" dirty="0"/>
              <a:t> </a:t>
            </a:r>
            <a:r>
              <a:rPr lang="en-US" sz="4400" b="1" dirty="0" err="1"/>
              <a:t>رئيس</a:t>
            </a:r>
            <a:r>
              <a:rPr lang="en-US" sz="4400" b="1" dirty="0"/>
              <a:t> </a:t>
            </a:r>
            <a:r>
              <a:rPr lang="en-US" sz="4400" b="1" dirty="0" err="1"/>
              <a:t>الجمهورية</a:t>
            </a:r>
            <a:r>
              <a:rPr lang="en-US" sz="4400" b="1" dirty="0"/>
              <a:t> </a:t>
            </a:r>
            <a:r>
              <a:rPr lang="en-US" sz="4400" b="1" dirty="0" err="1"/>
              <a:t>أو</a:t>
            </a:r>
            <a:r>
              <a:rPr lang="en-US" sz="4400" b="1" dirty="0"/>
              <a:t> </a:t>
            </a:r>
            <a:r>
              <a:rPr lang="en-US" sz="4400" b="1" dirty="0" err="1"/>
              <a:t>رئيس</a:t>
            </a:r>
            <a:r>
              <a:rPr lang="en-US" sz="4400" b="1" dirty="0"/>
              <a:t> </a:t>
            </a:r>
            <a:r>
              <a:rPr lang="en-US" sz="4400" b="1" dirty="0" err="1"/>
              <a:t>الدولة</a:t>
            </a:r>
            <a:r>
              <a:rPr lang="en-US" sz="4400" b="1" dirty="0"/>
              <a:t> </a:t>
            </a:r>
            <a:r>
              <a:rPr lang="en-US" sz="4400" b="1" dirty="0" err="1"/>
              <a:t>أو</a:t>
            </a:r>
            <a:r>
              <a:rPr lang="en-US" sz="4400" b="1" dirty="0"/>
              <a:t> </a:t>
            </a:r>
            <a:r>
              <a:rPr lang="en-US" sz="4400" b="1" dirty="0" err="1"/>
              <a:t>الملك</a:t>
            </a:r>
            <a:r>
              <a:rPr lang="en-US" sz="4400" b="1" dirty="0"/>
              <a:t> </a:t>
            </a:r>
            <a:r>
              <a:rPr lang="en-US" sz="4400" b="1" dirty="0" err="1"/>
              <a:t>الى</a:t>
            </a:r>
            <a:r>
              <a:rPr lang="en-US" sz="4400" b="1" dirty="0"/>
              <a:t> </a:t>
            </a:r>
            <a:r>
              <a:rPr lang="en-US" sz="4400" b="1" dirty="0" err="1"/>
              <a:t>دولة</a:t>
            </a:r>
            <a:r>
              <a:rPr lang="en-US" sz="4400" b="1" dirty="0"/>
              <a:t> </a:t>
            </a:r>
            <a:r>
              <a:rPr lang="en-US" sz="4400" b="1" dirty="0" err="1"/>
              <a:t>أجنبية</a:t>
            </a:r>
            <a:r>
              <a:rPr lang="en-US" sz="4400" b="1" dirty="0"/>
              <a:t>.</a:t>
            </a:r>
            <a:br>
              <a:rPr lang="en-US" sz="4400" b="1" dirty="0"/>
            </a:br>
            <a:r>
              <a:rPr lang="en-US" sz="4400" b="1" dirty="0"/>
              <a:t>4 - </a:t>
            </a:r>
            <a:r>
              <a:rPr lang="en-US" sz="4400" b="1" dirty="0" err="1"/>
              <a:t>اعداد</a:t>
            </a:r>
            <a:r>
              <a:rPr lang="en-US" sz="4400" b="1" dirty="0"/>
              <a:t> </a:t>
            </a:r>
            <a:r>
              <a:rPr lang="en-US" sz="4400" b="1" dirty="0" err="1"/>
              <a:t>برنامج</a:t>
            </a:r>
            <a:r>
              <a:rPr lang="en-US" sz="4400" b="1" dirty="0"/>
              <a:t> </a:t>
            </a:r>
            <a:r>
              <a:rPr lang="en-US" sz="4400" b="1" dirty="0" err="1"/>
              <a:t>زيارة</a:t>
            </a:r>
            <a:r>
              <a:rPr lang="en-US" sz="4400" b="1" dirty="0"/>
              <a:t> </a:t>
            </a:r>
            <a:r>
              <a:rPr lang="en-US" sz="4400" b="1" dirty="0" err="1"/>
              <a:t>يقوم</a:t>
            </a:r>
            <a:r>
              <a:rPr lang="en-US" sz="4400" b="1" dirty="0"/>
              <a:t> </a:t>
            </a:r>
            <a:r>
              <a:rPr lang="en-US" sz="4400" b="1" dirty="0" err="1"/>
              <a:t>بها</a:t>
            </a:r>
            <a:r>
              <a:rPr lang="en-US" sz="4400" b="1" dirty="0"/>
              <a:t> </a:t>
            </a:r>
            <a:r>
              <a:rPr lang="en-US" sz="4400" b="1" dirty="0" err="1"/>
              <a:t>رئيس</a:t>
            </a:r>
            <a:r>
              <a:rPr lang="en-US" sz="4400" b="1" dirty="0"/>
              <a:t> </a:t>
            </a:r>
            <a:r>
              <a:rPr lang="en-US" sz="4400" b="1" dirty="0" err="1"/>
              <a:t>الجمهورية</a:t>
            </a:r>
            <a:r>
              <a:rPr lang="en-US" sz="4400" b="1" dirty="0"/>
              <a:t> </a:t>
            </a:r>
            <a:r>
              <a:rPr lang="en-US" sz="4400" b="1" dirty="0" err="1"/>
              <a:t>أو</a:t>
            </a:r>
            <a:r>
              <a:rPr lang="en-US" sz="4400" b="1" dirty="0"/>
              <a:t> </a:t>
            </a:r>
            <a:r>
              <a:rPr lang="en-US" sz="4400" b="1" dirty="0" err="1"/>
              <a:t>الملك</a:t>
            </a:r>
            <a:r>
              <a:rPr lang="en-US" sz="4400" b="1" dirty="0"/>
              <a:t> </a:t>
            </a:r>
            <a:r>
              <a:rPr lang="en-US" sz="4400" b="1" dirty="0" err="1"/>
              <a:t>او</a:t>
            </a:r>
            <a:r>
              <a:rPr lang="en-US" sz="4400" b="1" dirty="0"/>
              <a:t> </a:t>
            </a:r>
            <a:r>
              <a:rPr lang="en-US" sz="4400" b="1" dirty="0" err="1"/>
              <a:t>رئيس</a:t>
            </a:r>
            <a:r>
              <a:rPr lang="en-US" sz="4400" b="1" dirty="0"/>
              <a:t> </a:t>
            </a:r>
            <a:r>
              <a:rPr lang="en-US" sz="4400" b="1" dirty="0" err="1"/>
              <a:t>الدولة</a:t>
            </a:r>
            <a:r>
              <a:rPr lang="en-US" sz="4400" b="1" dirty="0"/>
              <a:t> </a:t>
            </a:r>
            <a:r>
              <a:rPr lang="en-US" sz="4400" b="1" dirty="0" err="1"/>
              <a:t>داخل</a:t>
            </a:r>
            <a:r>
              <a:rPr lang="en-US" sz="4400" b="1" dirty="0"/>
              <a:t> </a:t>
            </a:r>
            <a:r>
              <a:rPr lang="en-US" sz="4400" b="1" dirty="0" err="1"/>
              <a:t>البلاد</a:t>
            </a:r>
            <a:r>
              <a:rPr lang="en-US" sz="4400" b="1" dirty="0"/>
              <a:t>.</a:t>
            </a:r>
            <a:br>
              <a:rPr lang="en-US" sz="4400" b="1" dirty="0"/>
            </a:br>
            <a:r>
              <a:rPr lang="en-US" sz="4400" b="1" dirty="0"/>
              <a:t>5 - </a:t>
            </a:r>
            <a:r>
              <a:rPr lang="en-US" sz="4400" b="1" dirty="0" err="1"/>
              <a:t>تنظيم</a:t>
            </a:r>
            <a:r>
              <a:rPr lang="en-US" sz="4400" b="1" dirty="0"/>
              <a:t> </a:t>
            </a:r>
            <a:r>
              <a:rPr lang="en-US" sz="4400" b="1" dirty="0" err="1"/>
              <a:t>مراسم</a:t>
            </a:r>
            <a:r>
              <a:rPr lang="en-US" sz="4400" b="1" dirty="0"/>
              <a:t> </a:t>
            </a:r>
            <a:r>
              <a:rPr lang="en-US" sz="4400" b="1" dirty="0" err="1"/>
              <a:t>تقديم</a:t>
            </a:r>
            <a:r>
              <a:rPr lang="en-US" sz="4400" b="1" dirty="0"/>
              <a:t> </a:t>
            </a:r>
            <a:r>
              <a:rPr lang="en-US" sz="4400" b="1" dirty="0" err="1"/>
              <a:t>أوراق</a:t>
            </a:r>
            <a:r>
              <a:rPr lang="en-US" sz="4400" b="1" dirty="0"/>
              <a:t> </a:t>
            </a:r>
            <a:r>
              <a:rPr lang="en-US" sz="4400" b="1" dirty="0" err="1"/>
              <a:t>اعتماد</a:t>
            </a:r>
            <a:r>
              <a:rPr lang="en-US" sz="4400" b="1" dirty="0"/>
              <a:t> </a:t>
            </a:r>
            <a:r>
              <a:rPr lang="en-US" sz="4400" b="1" dirty="0" err="1"/>
              <a:t>السفير</a:t>
            </a:r>
            <a:r>
              <a:rPr lang="en-US" sz="4400" b="1" dirty="0"/>
              <a:t> </a:t>
            </a:r>
            <a:r>
              <a:rPr lang="en-US" sz="4400" b="1" dirty="0" err="1"/>
              <a:t>الجديد</a:t>
            </a:r>
            <a:r>
              <a:rPr lang="en-US" sz="4400" b="1" dirty="0"/>
              <a:t> </a:t>
            </a:r>
            <a:r>
              <a:rPr lang="en-US" sz="4400" b="1" dirty="0" err="1"/>
              <a:t>الى</a:t>
            </a:r>
            <a:r>
              <a:rPr lang="en-US" sz="4400" b="1" dirty="0"/>
              <a:t> </a:t>
            </a:r>
            <a:r>
              <a:rPr lang="en-US" sz="4400" b="1" dirty="0" err="1"/>
              <a:t>رئيس</a:t>
            </a:r>
            <a:r>
              <a:rPr lang="en-US" sz="4400" b="1" dirty="0"/>
              <a:t> </a:t>
            </a:r>
            <a:r>
              <a:rPr lang="en-US" sz="4400" b="1" dirty="0" err="1"/>
              <a:t>الجمهورية</a:t>
            </a:r>
            <a:r>
              <a:rPr lang="en-US" sz="4400" b="1" dirty="0"/>
              <a:t> </a:t>
            </a:r>
            <a:r>
              <a:rPr lang="en-US" sz="4400" b="1" dirty="0" err="1"/>
              <a:t>أو</a:t>
            </a:r>
            <a:r>
              <a:rPr lang="en-US" sz="4400" b="1" dirty="0"/>
              <a:t> </a:t>
            </a:r>
            <a:r>
              <a:rPr lang="en-US" sz="4400" b="1" dirty="0" err="1"/>
              <a:t>الملك</a:t>
            </a:r>
            <a:r>
              <a:rPr lang="en-US" sz="4400" b="1" dirty="0"/>
              <a:t> </a:t>
            </a:r>
            <a:r>
              <a:rPr lang="en-US" sz="4400" b="1" dirty="0" err="1"/>
              <a:t>أو</a:t>
            </a:r>
            <a:r>
              <a:rPr lang="en-US" sz="4400" b="1" dirty="0"/>
              <a:t> </a:t>
            </a:r>
            <a:r>
              <a:rPr lang="en-US" sz="4400" b="1" dirty="0" err="1"/>
              <a:t>رئيس</a:t>
            </a:r>
            <a:r>
              <a:rPr lang="en-US" sz="4400" b="1" dirty="0"/>
              <a:t> </a:t>
            </a:r>
            <a:r>
              <a:rPr lang="en-US" sz="4400" b="1" dirty="0" err="1"/>
              <a:t>الدولة</a:t>
            </a:r>
            <a:r>
              <a:rPr lang="en-US" sz="4400" b="1" dirty="0"/>
              <a:t> </a:t>
            </a:r>
            <a:r>
              <a:rPr lang="en-US" sz="4400" b="1" dirty="0" err="1"/>
              <a:t>بالتنسيق</a:t>
            </a:r>
            <a:r>
              <a:rPr lang="en-US" sz="4400" b="1" dirty="0"/>
              <a:t> </a:t>
            </a:r>
            <a:r>
              <a:rPr lang="en-US" sz="4400" b="1" dirty="0" err="1"/>
              <a:t>مع</a:t>
            </a:r>
            <a:r>
              <a:rPr lang="en-US" sz="4400" b="1" dirty="0"/>
              <a:t> </a:t>
            </a:r>
            <a:r>
              <a:rPr lang="en-US" sz="4400" b="1" dirty="0" err="1"/>
              <a:t>وزارة</a:t>
            </a:r>
            <a:r>
              <a:rPr lang="en-US" sz="4400" b="1" dirty="0"/>
              <a:t> </a:t>
            </a:r>
            <a:r>
              <a:rPr lang="en-US" sz="4400" b="1" dirty="0" err="1"/>
              <a:t>الخارجية</a:t>
            </a:r>
            <a:r>
              <a:rPr lang="en-US" sz="4400" b="1" dirty="0"/>
              <a:t>.</a:t>
            </a:r>
            <a:br>
              <a:rPr lang="en-US" sz="4400" b="1" dirty="0"/>
            </a:br>
            <a:endParaRPr lang="en-US" sz="4400" b="1" dirty="0"/>
          </a:p>
        </p:txBody>
      </p:sp>
    </p:spTree>
    <p:extLst>
      <p:ext uri="{BB962C8B-B14F-4D97-AF65-F5344CB8AC3E}">
        <p14:creationId xmlns:p14="http://schemas.microsoft.com/office/powerpoint/2010/main" val="31636612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pPr rtl="1"/>
            <a:r>
              <a:rPr lang="en-US" b="1" dirty="0" err="1"/>
              <a:t>ثانياً</a:t>
            </a:r>
            <a:r>
              <a:rPr lang="en-US" b="1" dirty="0"/>
              <a:t> : </a:t>
            </a:r>
            <a:r>
              <a:rPr lang="en-US" b="1" dirty="0" err="1"/>
              <a:t>إدارة</a:t>
            </a:r>
            <a:r>
              <a:rPr lang="en-US" b="1" dirty="0"/>
              <a:t> </a:t>
            </a:r>
            <a:r>
              <a:rPr lang="en-US" b="1" dirty="0" err="1"/>
              <a:t>المراسم</a:t>
            </a:r>
            <a:r>
              <a:rPr lang="en-US" b="1" dirty="0"/>
              <a:t> </a:t>
            </a:r>
            <a:r>
              <a:rPr lang="en-US" b="1" dirty="0" err="1"/>
              <a:t>فى</a:t>
            </a:r>
            <a:r>
              <a:rPr lang="en-US" b="1" dirty="0"/>
              <a:t> </a:t>
            </a:r>
            <a:r>
              <a:rPr lang="en-US" b="1" dirty="0" err="1"/>
              <a:t>وزارة</a:t>
            </a:r>
            <a:r>
              <a:rPr lang="en-US" b="1" dirty="0"/>
              <a:t> </a:t>
            </a:r>
            <a:r>
              <a:rPr lang="en-US" b="1" dirty="0" err="1"/>
              <a:t>الخارجية</a:t>
            </a:r>
            <a:r>
              <a:rPr lang="en-US" b="1" dirty="0"/>
              <a:t> </a:t>
            </a:r>
            <a:endParaRPr lang="en-US" dirty="0"/>
          </a:p>
        </p:txBody>
      </p:sp>
      <p:sp>
        <p:nvSpPr>
          <p:cNvPr id="3" name="عنصر نائب للمحتوى 2"/>
          <p:cNvSpPr>
            <a:spLocks noGrp="1"/>
          </p:cNvSpPr>
          <p:nvPr>
            <p:ph idx="1"/>
          </p:nvPr>
        </p:nvSpPr>
        <p:spPr>
          <a:xfrm>
            <a:off x="228600" y="1600200"/>
            <a:ext cx="8458200" cy="4953000"/>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marL="0" indent="0" algn="r" rtl="1">
              <a:buNone/>
            </a:pPr>
            <a:r>
              <a:rPr lang="en-US" b="1" dirty="0" err="1"/>
              <a:t>تتولى</a:t>
            </a:r>
            <a:r>
              <a:rPr lang="en-US" b="1" dirty="0"/>
              <a:t> </a:t>
            </a:r>
            <a:r>
              <a:rPr lang="en-US" b="1" dirty="0" err="1"/>
              <a:t>شئون</a:t>
            </a:r>
            <a:r>
              <a:rPr lang="en-US" b="1" dirty="0"/>
              <a:t> </a:t>
            </a:r>
            <a:r>
              <a:rPr lang="en-US" b="1" dirty="0" err="1"/>
              <a:t>المراسم</a:t>
            </a:r>
            <a:r>
              <a:rPr lang="en-US" b="1" dirty="0"/>
              <a:t> </a:t>
            </a:r>
            <a:r>
              <a:rPr lang="en-US" b="1" dirty="0" err="1"/>
              <a:t>فى</a:t>
            </a:r>
            <a:r>
              <a:rPr lang="en-US" b="1" dirty="0"/>
              <a:t> </a:t>
            </a:r>
            <a:r>
              <a:rPr lang="en-US" b="1" dirty="0" err="1"/>
              <a:t>تلك</a:t>
            </a:r>
            <a:r>
              <a:rPr lang="en-US" b="1" dirty="0"/>
              <a:t> </a:t>
            </a:r>
            <a:r>
              <a:rPr lang="en-US" b="1" dirty="0" err="1"/>
              <a:t>الوزارة</a:t>
            </a:r>
            <a:r>
              <a:rPr lang="en-US" b="1" dirty="0"/>
              <a:t> </a:t>
            </a:r>
            <a:r>
              <a:rPr lang="en-US" b="1" dirty="0" err="1"/>
              <a:t>وتنحصر</a:t>
            </a:r>
            <a:r>
              <a:rPr lang="en-US" b="1" dirty="0"/>
              <a:t> </a:t>
            </a:r>
            <a:r>
              <a:rPr lang="en-US" b="1" dirty="0" err="1"/>
              <a:t>مهام</a:t>
            </a:r>
            <a:r>
              <a:rPr lang="en-US" b="1" dirty="0"/>
              <a:t> </a:t>
            </a:r>
            <a:r>
              <a:rPr lang="en-US" b="1" dirty="0" err="1"/>
              <a:t>وصلاحيات</a:t>
            </a:r>
            <a:r>
              <a:rPr lang="en-US" b="1" dirty="0"/>
              <a:t> </a:t>
            </a:r>
            <a:r>
              <a:rPr lang="en-US" b="1" dirty="0" err="1"/>
              <a:t>دائرة</a:t>
            </a:r>
            <a:r>
              <a:rPr lang="en-US" b="1" dirty="0"/>
              <a:t> </a:t>
            </a:r>
            <a:r>
              <a:rPr lang="en-US" b="1" dirty="0" err="1"/>
              <a:t>المراسم</a:t>
            </a:r>
            <a:r>
              <a:rPr lang="en-US" b="1" dirty="0"/>
              <a:t> </a:t>
            </a:r>
            <a:r>
              <a:rPr lang="en-US" b="1" dirty="0" err="1"/>
              <a:t>بوزارة</a:t>
            </a:r>
            <a:r>
              <a:rPr lang="en-US" b="1" dirty="0"/>
              <a:t> </a:t>
            </a:r>
            <a:r>
              <a:rPr lang="en-US" b="1" dirty="0" err="1"/>
              <a:t>الخارجية</a:t>
            </a:r>
            <a:r>
              <a:rPr lang="en-US" b="1" dirty="0"/>
              <a:t>  </a:t>
            </a:r>
            <a:r>
              <a:rPr lang="en-US" b="1" dirty="0" err="1"/>
              <a:t>فيما</a:t>
            </a:r>
            <a:r>
              <a:rPr lang="en-US" b="1" dirty="0"/>
              <a:t> </a:t>
            </a:r>
            <a:r>
              <a:rPr lang="en-US" b="1" dirty="0" err="1"/>
              <a:t>يلي</a:t>
            </a:r>
            <a:r>
              <a:rPr lang="en-US" b="1" dirty="0"/>
              <a:t>:</a:t>
            </a:r>
            <a:br>
              <a:rPr lang="en-US" b="1" dirty="0"/>
            </a:br>
            <a:r>
              <a:rPr lang="en-US" b="1" dirty="0"/>
              <a:t>1 -  </a:t>
            </a:r>
            <a:r>
              <a:rPr lang="en-US" b="1" dirty="0" err="1"/>
              <a:t>تنظيم</a:t>
            </a:r>
            <a:r>
              <a:rPr lang="en-US" b="1" dirty="0"/>
              <a:t> </a:t>
            </a:r>
            <a:r>
              <a:rPr lang="en-US" b="1" dirty="0" err="1"/>
              <a:t>برامج</a:t>
            </a:r>
            <a:r>
              <a:rPr lang="en-US" b="1" dirty="0"/>
              <a:t> </a:t>
            </a:r>
            <a:r>
              <a:rPr lang="en-US" b="1" dirty="0" err="1"/>
              <a:t>استقبال</a:t>
            </a:r>
            <a:r>
              <a:rPr lang="en-US" b="1" dirty="0"/>
              <a:t> </a:t>
            </a:r>
            <a:r>
              <a:rPr lang="en-US" b="1" dirty="0" err="1"/>
              <a:t>الوفود</a:t>
            </a:r>
            <a:r>
              <a:rPr lang="en-US" b="1" dirty="0"/>
              <a:t> </a:t>
            </a:r>
            <a:r>
              <a:rPr lang="en-US" b="1" dirty="0" err="1"/>
              <a:t>الرسمية</a:t>
            </a:r>
            <a:r>
              <a:rPr lang="en-US" b="1" dirty="0"/>
              <a:t> </a:t>
            </a:r>
            <a:r>
              <a:rPr lang="en-US" b="1" dirty="0" err="1"/>
              <a:t>التى</a:t>
            </a:r>
            <a:r>
              <a:rPr lang="en-US" b="1" dirty="0"/>
              <a:t> </a:t>
            </a:r>
            <a:r>
              <a:rPr lang="en-US" b="1" dirty="0" err="1"/>
              <a:t>تزور</a:t>
            </a:r>
            <a:r>
              <a:rPr lang="en-US" b="1" dirty="0"/>
              <a:t> </a:t>
            </a:r>
            <a:r>
              <a:rPr lang="en-US" b="1" dirty="0" err="1"/>
              <a:t>الدولة</a:t>
            </a:r>
            <a:r>
              <a:rPr lang="en-US" b="1" dirty="0"/>
              <a:t> </a:t>
            </a:r>
            <a:r>
              <a:rPr lang="en-US" b="1" dirty="0" err="1"/>
              <a:t>بالتنسيق</a:t>
            </a:r>
            <a:r>
              <a:rPr lang="en-US" b="1" dirty="0"/>
              <a:t> </a:t>
            </a:r>
            <a:r>
              <a:rPr lang="en-US" b="1" dirty="0" err="1"/>
              <a:t>مع</a:t>
            </a:r>
            <a:r>
              <a:rPr lang="en-US" b="1" dirty="0"/>
              <a:t> </a:t>
            </a:r>
            <a:r>
              <a:rPr lang="en-US" b="1" dirty="0" err="1"/>
              <a:t>الجهات</a:t>
            </a:r>
            <a:r>
              <a:rPr lang="en-US" b="1" dirty="0"/>
              <a:t> </a:t>
            </a:r>
            <a:r>
              <a:rPr lang="en-US" b="1" dirty="0" err="1"/>
              <a:t>ذات</a:t>
            </a:r>
            <a:r>
              <a:rPr lang="en-US" b="1" dirty="0"/>
              <a:t> </a:t>
            </a:r>
            <a:r>
              <a:rPr lang="en-US" b="1" dirty="0" err="1"/>
              <a:t>العلاقة</a:t>
            </a:r>
            <a:r>
              <a:rPr lang="en-US" b="1" dirty="0"/>
              <a:t>.</a:t>
            </a:r>
            <a:br>
              <a:rPr lang="en-US" b="1" dirty="0"/>
            </a:br>
            <a:r>
              <a:rPr lang="en-US" b="1" dirty="0"/>
              <a:t>2 -  </a:t>
            </a:r>
            <a:r>
              <a:rPr lang="en-US" b="1" dirty="0" err="1"/>
              <a:t>وضع</a:t>
            </a:r>
            <a:r>
              <a:rPr lang="en-US" b="1" dirty="0"/>
              <a:t> </a:t>
            </a:r>
            <a:r>
              <a:rPr lang="en-US" b="1" dirty="0" err="1"/>
              <a:t>ترتيبات</a:t>
            </a:r>
            <a:r>
              <a:rPr lang="en-US" b="1" dirty="0"/>
              <a:t> </a:t>
            </a:r>
            <a:r>
              <a:rPr lang="en-US" b="1" dirty="0" err="1"/>
              <a:t>تقديم</a:t>
            </a:r>
            <a:r>
              <a:rPr lang="en-US" b="1" dirty="0"/>
              <a:t> </a:t>
            </a:r>
            <a:r>
              <a:rPr lang="en-US" b="1" dirty="0" err="1"/>
              <a:t>أوراق</a:t>
            </a:r>
            <a:r>
              <a:rPr lang="en-US" b="1" dirty="0"/>
              <a:t> </a:t>
            </a:r>
            <a:r>
              <a:rPr lang="en-US" b="1" dirty="0" err="1"/>
              <a:t>اعتماد</a:t>
            </a:r>
            <a:r>
              <a:rPr lang="en-US" b="1" dirty="0"/>
              <a:t> </a:t>
            </a:r>
            <a:r>
              <a:rPr lang="en-US" b="1" dirty="0" err="1"/>
              <a:t>السفراء</a:t>
            </a:r>
            <a:r>
              <a:rPr lang="en-US" b="1" dirty="0"/>
              <a:t>.</a:t>
            </a:r>
            <a:br>
              <a:rPr lang="en-US" b="1" dirty="0"/>
            </a:br>
            <a:r>
              <a:rPr lang="en-US" b="1" dirty="0"/>
              <a:t>3 -  </a:t>
            </a:r>
            <a:r>
              <a:rPr lang="en-US" b="1" dirty="0" err="1"/>
              <a:t>الاشراف</a:t>
            </a:r>
            <a:r>
              <a:rPr lang="en-US" b="1" dirty="0"/>
              <a:t> </a:t>
            </a:r>
            <a:r>
              <a:rPr lang="en-US" b="1" dirty="0" err="1"/>
              <a:t>على</a:t>
            </a:r>
            <a:r>
              <a:rPr lang="en-US" b="1" dirty="0"/>
              <a:t> </a:t>
            </a:r>
            <a:r>
              <a:rPr lang="en-US" b="1" dirty="0" err="1"/>
              <a:t>شئون</a:t>
            </a:r>
            <a:r>
              <a:rPr lang="en-US" b="1" dirty="0"/>
              <a:t> </a:t>
            </a:r>
            <a:r>
              <a:rPr lang="en-US" b="1" dirty="0" err="1"/>
              <a:t>البعثات</a:t>
            </a:r>
            <a:r>
              <a:rPr lang="en-US" b="1" dirty="0"/>
              <a:t> </a:t>
            </a:r>
            <a:r>
              <a:rPr lang="en-US" b="1" dirty="0" err="1"/>
              <a:t>المعتمدة</a:t>
            </a:r>
            <a:r>
              <a:rPr lang="en-US" b="1" dirty="0"/>
              <a:t> </a:t>
            </a:r>
            <a:r>
              <a:rPr lang="en-US" b="1" dirty="0" err="1"/>
              <a:t>في</a:t>
            </a:r>
            <a:r>
              <a:rPr lang="en-US" b="1" dirty="0"/>
              <a:t> </a:t>
            </a:r>
            <a:r>
              <a:rPr lang="en-US" b="1" dirty="0" err="1"/>
              <a:t>الدولة</a:t>
            </a:r>
            <a:r>
              <a:rPr lang="en-US" b="1" dirty="0"/>
              <a:t> </a:t>
            </a:r>
            <a:r>
              <a:rPr lang="en-US" b="1" dirty="0" err="1"/>
              <a:t>أو</a:t>
            </a:r>
            <a:r>
              <a:rPr lang="en-US" b="1" dirty="0"/>
              <a:t> </a:t>
            </a:r>
            <a:r>
              <a:rPr lang="en-US" b="1" dirty="0" err="1"/>
              <a:t>في</a:t>
            </a:r>
            <a:r>
              <a:rPr lang="en-US" b="1" dirty="0"/>
              <a:t> </a:t>
            </a:r>
            <a:r>
              <a:rPr lang="en-US" b="1" dirty="0" err="1"/>
              <a:t>الجمهورية</a:t>
            </a:r>
            <a:r>
              <a:rPr lang="en-US" b="1" dirty="0"/>
              <a:t> </a:t>
            </a:r>
            <a:r>
              <a:rPr lang="en-US" b="1" dirty="0" err="1"/>
              <a:t>أو</a:t>
            </a:r>
            <a:r>
              <a:rPr lang="en-US" b="1" dirty="0"/>
              <a:t> </a:t>
            </a:r>
            <a:r>
              <a:rPr lang="en-US" b="1" dirty="0" err="1"/>
              <a:t>في</a:t>
            </a:r>
            <a:r>
              <a:rPr lang="en-US" b="1" dirty="0"/>
              <a:t> </a:t>
            </a:r>
            <a:r>
              <a:rPr lang="en-US" b="1" dirty="0" err="1"/>
              <a:t>المملكة</a:t>
            </a:r>
            <a:r>
              <a:rPr lang="en-US" b="1" dirty="0"/>
              <a:t> </a:t>
            </a:r>
            <a:r>
              <a:rPr lang="en-US" b="1" dirty="0" err="1"/>
              <a:t>في</a:t>
            </a:r>
            <a:r>
              <a:rPr lang="en-US" b="1" dirty="0"/>
              <a:t> </a:t>
            </a:r>
            <a:r>
              <a:rPr lang="en-US" b="1" dirty="0" err="1"/>
              <a:t>اطار</a:t>
            </a:r>
            <a:r>
              <a:rPr lang="en-US" b="1" dirty="0"/>
              <a:t> </a:t>
            </a:r>
            <a:r>
              <a:rPr lang="en-US" b="1" dirty="0" err="1"/>
              <a:t>حصاناتها</a:t>
            </a:r>
            <a:r>
              <a:rPr lang="en-US" b="1" dirty="0"/>
              <a:t>  </a:t>
            </a:r>
            <a:r>
              <a:rPr lang="en-US" b="1" dirty="0" err="1"/>
              <a:t>وامتيازاتها</a:t>
            </a:r>
            <a:r>
              <a:rPr lang="en-US" b="1" dirty="0"/>
              <a:t>  </a:t>
            </a:r>
            <a:r>
              <a:rPr lang="en-US" b="1" dirty="0" err="1"/>
              <a:t>والتأكد</a:t>
            </a:r>
            <a:r>
              <a:rPr lang="en-US" b="1" dirty="0"/>
              <a:t> </a:t>
            </a:r>
            <a:r>
              <a:rPr lang="en-US" b="1" dirty="0" err="1"/>
              <a:t>من</a:t>
            </a:r>
            <a:r>
              <a:rPr lang="en-US" b="1" dirty="0"/>
              <a:t> </a:t>
            </a:r>
            <a:r>
              <a:rPr lang="en-US" b="1" dirty="0" err="1"/>
              <a:t>معاملتها</a:t>
            </a:r>
            <a:r>
              <a:rPr lang="en-US" b="1" dirty="0"/>
              <a:t> </a:t>
            </a:r>
            <a:r>
              <a:rPr lang="en-US" b="1" dirty="0" err="1"/>
              <a:t>حسب</a:t>
            </a:r>
            <a:r>
              <a:rPr lang="en-US" b="1" dirty="0"/>
              <a:t> </a:t>
            </a:r>
            <a:r>
              <a:rPr lang="en-US" b="1" dirty="0" err="1"/>
              <a:t>الاعراف</a:t>
            </a:r>
            <a:r>
              <a:rPr lang="en-US" b="1" dirty="0"/>
              <a:t> </a:t>
            </a:r>
            <a:r>
              <a:rPr lang="en-US" b="1" dirty="0" err="1"/>
              <a:t>الدبلوماسية</a:t>
            </a:r>
            <a:r>
              <a:rPr lang="en-US" b="1" dirty="0"/>
              <a:t> .</a:t>
            </a:r>
            <a:br>
              <a:rPr lang="en-US" b="1" dirty="0"/>
            </a:br>
            <a:r>
              <a:rPr lang="en-US" b="1" dirty="0"/>
              <a:t>4 -  </a:t>
            </a:r>
            <a:r>
              <a:rPr lang="en-US" b="1" dirty="0" err="1"/>
              <a:t>اصدار</a:t>
            </a:r>
            <a:r>
              <a:rPr lang="en-US" b="1" dirty="0"/>
              <a:t> </a:t>
            </a:r>
            <a:r>
              <a:rPr lang="en-US" b="1" dirty="0" err="1"/>
              <a:t>جوازات</a:t>
            </a:r>
            <a:r>
              <a:rPr lang="en-US" b="1" dirty="0"/>
              <a:t> </a:t>
            </a:r>
            <a:r>
              <a:rPr lang="en-US" b="1" dirty="0" err="1"/>
              <a:t>السفر</a:t>
            </a:r>
            <a:r>
              <a:rPr lang="en-US" b="1" dirty="0"/>
              <a:t> </a:t>
            </a:r>
            <a:r>
              <a:rPr lang="en-US" b="1" dirty="0" err="1"/>
              <a:t>السياسية</a:t>
            </a:r>
            <a:r>
              <a:rPr lang="en-US" b="1" dirty="0"/>
              <a:t> ، </a:t>
            </a:r>
            <a:r>
              <a:rPr lang="en-US" b="1" dirty="0" err="1"/>
              <a:t>وهويات</a:t>
            </a:r>
            <a:r>
              <a:rPr lang="en-US" b="1" dirty="0"/>
              <a:t> </a:t>
            </a:r>
            <a:r>
              <a:rPr lang="en-US" b="1" dirty="0" err="1"/>
              <a:t>اعضاء</a:t>
            </a:r>
            <a:r>
              <a:rPr lang="en-US" b="1" dirty="0"/>
              <a:t> </a:t>
            </a:r>
            <a:r>
              <a:rPr lang="en-US" b="1" dirty="0" err="1"/>
              <a:t>البعثات</a:t>
            </a:r>
            <a:r>
              <a:rPr lang="en-US" b="1" dirty="0"/>
              <a:t> </a:t>
            </a:r>
            <a:r>
              <a:rPr lang="en-US" b="1" dirty="0" err="1"/>
              <a:t>المعتمدة</a:t>
            </a:r>
            <a:r>
              <a:rPr lang="en-US" b="1" dirty="0"/>
              <a:t>  </a:t>
            </a:r>
            <a:r>
              <a:rPr lang="en-US" b="1" dirty="0" err="1"/>
              <a:t>وغيرهم</a:t>
            </a:r>
            <a:r>
              <a:rPr lang="en-US" b="1" dirty="0"/>
              <a:t> </a:t>
            </a:r>
            <a:r>
              <a:rPr lang="en-US" b="1" dirty="0" err="1"/>
              <a:t>من</a:t>
            </a:r>
            <a:r>
              <a:rPr lang="en-US" b="1" dirty="0"/>
              <a:t> </a:t>
            </a:r>
            <a:r>
              <a:rPr lang="en-US" b="1" dirty="0" err="1"/>
              <a:t>العاملين</a:t>
            </a:r>
            <a:r>
              <a:rPr lang="en-US" b="1" dirty="0"/>
              <a:t> </a:t>
            </a:r>
            <a:r>
              <a:rPr lang="en-US" b="1" dirty="0" err="1"/>
              <a:t>في</a:t>
            </a:r>
            <a:r>
              <a:rPr lang="en-US" b="1" dirty="0"/>
              <a:t> </a:t>
            </a:r>
            <a:r>
              <a:rPr lang="en-US" b="1" dirty="0" err="1"/>
              <a:t>الجمهورية</a:t>
            </a:r>
            <a:r>
              <a:rPr lang="en-US" b="1" dirty="0"/>
              <a:t> </a:t>
            </a:r>
            <a:r>
              <a:rPr lang="en-US" b="1" dirty="0" err="1"/>
              <a:t>أو</a:t>
            </a:r>
            <a:r>
              <a:rPr lang="en-US" b="1" dirty="0"/>
              <a:t> </a:t>
            </a:r>
            <a:r>
              <a:rPr lang="en-US" b="1" dirty="0" err="1"/>
              <a:t>في</a:t>
            </a:r>
            <a:r>
              <a:rPr lang="en-US" b="1" dirty="0"/>
              <a:t> </a:t>
            </a:r>
            <a:r>
              <a:rPr lang="en-US" b="1" dirty="0" err="1"/>
              <a:t>الدولة</a:t>
            </a:r>
            <a:r>
              <a:rPr lang="en-US" b="1" dirty="0"/>
              <a:t> </a:t>
            </a:r>
            <a:r>
              <a:rPr lang="en-US" b="1" dirty="0" err="1"/>
              <a:t>أو</a:t>
            </a:r>
            <a:r>
              <a:rPr lang="en-US" b="1" dirty="0"/>
              <a:t> </a:t>
            </a:r>
            <a:r>
              <a:rPr lang="en-US" b="1" dirty="0" err="1"/>
              <a:t>في</a:t>
            </a:r>
            <a:r>
              <a:rPr lang="en-US" b="1" dirty="0"/>
              <a:t> </a:t>
            </a:r>
            <a:r>
              <a:rPr lang="en-US" b="1" dirty="0" err="1"/>
              <a:t>المملكة</a:t>
            </a:r>
            <a:r>
              <a:rPr lang="en-US" b="1" dirty="0"/>
              <a:t> .</a:t>
            </a:r>
            <a:br>
              <a:rPr lang="en-US" b="1" dirty="0"/>
            </a:br>
            <a:r>
              <a:rPr lang="en-US" b="1" dirty="0"/>
              <a:t>5 -  </a:t>
            </a:r>
            <a:r>
              <a:rPr lang="en-US" b="1" dirty="0" err="1"/>
              <a:t>إصدار</a:t>
            </a:r>
            <a:r>
              <a:rPr lang="en-US" b="1" dirty="0"/>
              <a:t> </a:t>
            </a:r>
            <a:r>
              <a:rPr lang="en-US" b="1" dirty="0" err="1"/>
              <a:t>القائمة</a:t>
            </a:r>
            <a:r>
              <a:rPr lang="en-US" b="1" dirty="0"/>
              <a:t> </a:t>
            </a:r>
            <a:r>
              <a:rPr lang="en-US" b="1" dirty="0" err="1"/>
              <a:t>الدبلوماسية</a:t>
            </a:r>
            <a:r>
              <a:rPr lang="en-US" b="1" dirty="0"/>
              <a:t> </a:t>
            </a:r>
            <a:r>
              <a:rPr lang="en-US" b="1" dirty="0" err="1"/>
              <a:t>الدورية</a:t>
            </a:r>
            <a:r>
              <a:rPr lang="en-US" b="1" dirty="0"/>
              <a:t> </a:t>
            </a:r>
            <a:r>
              <a:rPr lang="en-US" b="1" dirty="0" err="1"/>
              <a:t>للبعثات</a:t>
            </a:r>
            <a:r>
              <a:rPr lang="en-US" b="1" dirty="0"/>
              <a:t> </a:t>
            </a:r>
            <a:r>
              <a:rPr lang="en-US" b="1" dirty="0" err="1"/>
              <a:t>المعتمدة</a:t>
            </a:r>
            <a:r>
              <a:rPr lang="en-US" b="1" dirty="0"/>
              <a:t> .</a:t>
            </a:r>
          </a:p>
          <a:p>
            <a:pPr marL="0" indent="0" algn="r" rtl="1">
              <a:buNone/>
            </a:pPr>
            <a:endParaRPr lang="en-US" b="1" dirty="0"/>
          </a:p>
        </p:txBody>
      </p:sp>
    </p:spTree>
    <p:extLst>
      <p:ext uri="{BB962C8B-B14F-4D97-AF65-F5344CB8AC3E}">
        <p14:creationId xmlns:p14="http://schemas.microsoft.com/office/powerpoint/2010/main" val="3748503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normAutofit/>
          </a:bodyPr>
          <a:lstStyle/>
          <a:p>
            <a:r>
              <a:rPr lang="ar-SA" sz="5400" b="1" dirty="0"/>
              <a:t>مفهـوم البروتوكـول وأهميته </a:t>
            </a:r>
            <a:endParaRPr lang="en-US" sz="5400" b="1" dirty="0"/>
          </a:p>
        </p:txBody>
      </p:sp>
      <p:sp>
        <p:nvSpPr>
          <p:cNvPr id="3" name="عنصر نائب للمحتوى 2"/>
          <p:cNvSpPr>
            <a:spLocks noGrp="1"/>
          </p:cNvSpPr>
          <p:nvPr>
            <p:ph idx="1"/>
          </p:nvPr>
        </p:nvSpPr>
        <p:spPr>
          <a:xfrm>
            <a:off x="228600" y="1600200"/>
            <a:ext cx="8458200" cy="4876800"/>
          </a:xfrm>
        </p:spPr>
        <p:style>
          <a:lnRef idx="1">
            <a:schemeClr val="accent4"/>
          </a:lnRef>
          <a:fillRef idx="2">
            <a:schemeClr val="accent4"/>
          </a:fillRef>
          <a:effectRef idx="1">
            <a:schemeClr val="accent4"/>
          </a:effectRef>
          <a:fontRef idx="minor">
            <a:schemeClr val="dk1"/>
          </a:fontRef>
        </p:style>
        <p:txBody>
          <a:bodyPr>
            <a:noAutofit/>
          </a:bodyPr>
          <a:lstStyle/>
          <a:p>
            <a:pPr marL="0" indent="0" algn="r" rtl="1">
              <a:buNone/>
            </a:pPr>
            <a:r>
              <a:rPr lang="ar-SA" sz="3600" b="1" dirty="0"/>
              <a:t>الأصل أن كلمة بروتوكول </a:t>
            </a:r>
            <a:r>
              <a:rPr lang="en-US" sz="3600" b="1" dirty="0"/>
              <a:t>Protocol </a:t>
            </a:r>
            <a:r>
              <a:rPr lang="ar-SA" sz="3600" b="1" dirty="0"/>
              <a:t> كلمة إنجليزية </a:t>
            </a:r>
            <a:r>
              <a:rPr lang="ar-EG" sz="3600" b="1" dirty="0"/>
              <a:t>مرادفة لكلمة الاتيكيت </a:t>
            </a:r>
            <a:r>
              <a:rPr lang="en-US" sz="3600" b="1" dirty="0"/>
              <a:t>Etiquette</a:t>
            </a:r>
            <a:r>
              <a:rPr lang="ar-EG" sz="3600" b="1" dirty="0"/>
              <a:t> المشتقة من كلمة </a:t>
            </a:r>
            <a:r>
              <a:rPr lang="en-US" sz="3600" b="1" dirty="0"/>
              <a:t>Ticket</a:t>
            </a:r>
            <a:r>
              <a:rPr lang="ar-EG" sz="3600" b="1" dirty="0"/>
              <a:t> بمعني بطاقة أو تذكرة</a:t>
            </a:r>
            <a:r>
              <a:rPr lang="ar-SA" sz="3600" b="1" dirty="0"/>
              <a:t>  وتعني كلمة بروتوكول وفقاً لما ورد في قاموس أكسفورد، قواعد السلوك وأصول المجاملات كما تطبق في المناسبات الدولية، وأصل الكلمة يونانية وهي مشتقة من اسم لنوع من الشجر وضعت إحدى أوراقها يوماً ما على إحدى الاتفاقات الهامة، ومدون عليها كيفية تطبيق بعض بنود تلك الاتفاقية</a:t>
            </a:r>
            <a:endParaRPr lang="en-US" sz="3600" b="1" dirty="0"/>
          </a:p>
        </p:txBody>
      </p:sp>
    </p:spTree>
    <p:extLst>
      <p:ext uri="{BB962C8B-B14F-4D97-AF65-F5344CB8AC3E}">
        <p14:creationId xmlns:p14="http://schemas.microsoft.com/office/powerpoint/2010/main" val="9400295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rmAutofit fontScale="90000"/>
          </a:bodyPr>
          <a:lstStyle/>
          <a:p>
            <a:r>
              <a:rPr lang="ar-SA" b="1" dirty="0"/>
              <a:t>الشروط الواجب توافرها في الشخص القائم بأعمال المراسم </a:t>
            </a:r>
            <a:endParaRPr lang="en-US" dirty="0"/>
          </a:p>
        </p:txBody>
      </p:sp>
      <p:sp>
        <p:nvSpPr>
          <p:cNvPr id="3" name="عنصر نائب للمحتوى 2"/>
          <p:cNvSpPr>
            <a:spLocks noGrp="1"/>
          </p:cNvSpPr>
          <p:nvPr>
            <p:ph idx="1"/>
          </p:nvPr>
        </p:nvSpPr>
        <p:spPr>
          <a:xfrm>
            <a:off x="304800" y="1600200"/>
            <a:ext cx="8382000" cy="5029200"/>
          </a:xfrm>
        </p:spPr>
        <p:style>
          <a:lnRef idx="1">
            <a:schemeClr val="accent5"/>
          </a:lnRef>
          <a:fillRef idx="2">
            <a:schemeClr val="accent5"/>
          </a:fillRef>
          <a:effectRef idx="1">
            <a:schemeClr val="accent5"/>
          </a:effectRef>
          <a:fontRef idx="minor">
            <a:schemeClr val="dk1"/>
          </a:fontRef>
        </p:style>
        <p:txBody>
          <a:bodyPr>
            <a:normAutofit/>
          </a:bodyPr>
          <a:lstStyle/>
          <a:p>
            <a:pPr marL="0" indent="0" algn="r" rtl="1">
              <a:buNone/>
            </a:pPr>
            <a:r>
              <a:rPr lang="ar-SA" sz="3600" b="1" dirty="0"/>
              <a:t>1. أن يكون باسم الوجه فالابتسامة تشيع جواً من الود والارتياح لدى الطرف الآخر. </a:t>
            </a:r>
            <a:endParaRPr lang="en-US" sz="3600" b="1" dirty="0"/>
          </a:p>
          <a:p>
            <a:pPr marL="0" indent="0" algn="r" rtl="1">
              <a:buNone/>
            </a:pPr>
            <a:r>
              <a:rPr lang="ar-SA" sz="3600" b="1" dirty="0"/>
              <a:t>2. حسن المظهر والملبس فالمظهر والملبس هو الذي يعطي الانطباع الأول للطرف الآخر.</a:t>
            </a:r>
            <a:endParaRPr lang="en-US" sz="3600" b="1" dirty="0"/>
          </a:p>
          <a:p>
            <a:pPr marL="0" indent="0" algn="r" rtl="1">
              <a:buNone/>
            </a:pPr>
            <a:r>
              <a:rPr lang="ar-SA" sz="3600" b="1" dirty="0"/>
              <a:t>3. حسن التصرف واللباقة في التعامل مع الآخرين.</a:t>
            </a:r>
            <a:endParaRPr lang="en-US" sz="3600" b="1" dirty="0"/>
          </a:p>
          <a:p>
            <a:pPr marL="0" indent="0" algn="r" rtl="1">
              <a:buNone/>
            </a:pPr>
            <a:r>
              <a:rPr lang="ar-SA" sz="3600" b="1" dirty="0"/>
              <a:t>4. أن يكون مجاملاً دون تكلف.</a:t>
            </a:r>
            <a:endParaRPr lang="en-US" sz="3600" b="1" dirty="0"/>
          </a:p>
          <a:p>
            <a:pPr marL="0" indent="0" algn="r" rtl="1">
              <a:buNone/>
            </a:pPr>
            <a:r>
              <a:rPr lang="ar-SA" sz="3600" b="1" dirty="0"/>
              <a:t>5- الإلمام بلغتين اجنبيتين او اللغة الإنجليزية على الأقل .</a:t>
            </a:r>
            <a:endParaRPr lang="en-US" sz="3600" b="1" dirty="0"/>
          </a:p>
          <a:p>
            <a:pPr marL="0" indent="0" algn="r">
              <a:buNone/>
            </a:pPr>
            <a:endParaRPr lang="en-US" sz="3600" b="1" dirty="0"/>
          </a:p>
        </p:txBody>
      </p:sp>
    </p:spTree>
    <p:extLst>
      <p:ext uri="{BB962C8B-B14F-4D97-AF65-F5344CB8AC3E}">
        <p14:creationId xmlns:p14="http://schemas.microsoft.com/office/powerpoint/2010/main" val="6669654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ar-SA" b="1" dirty="0"/>
              <a:t>مراسم المؤتمرات والاجتماعات الدولية </a:t>
            </a:r>
            <a:endParaRPr lang="en-US" b="1" dirty="0"/>
          </a:p>
        </p:txBody>
      </p:sp>
      <p:sp>
        <p:nvSpPr>
          <p:cNvPr id="3" name="عنصر نائب للمحتوى 2"/>
          <p:cNvSpPr>
            <a:spLocks noGrp="1"/>
          </p:cNvSpPr>
          <p:nvPr>
            <p:ph idx="1"/>
          </p:nvPr>
        </p:nvSpPr>
        <p:spPr>
          <a:xfrm>
            <a:off x="381000" y="1600200"/>
            <a:ext cx="8305800" cy="4876800"/>
          </a:xfrm>
        </p:spPr>
        <p:style>
          <a:lnRef idx="1">
            <a:schemeClr val="accent4"/>
          </a:lnRef>
          <a:fillRef idx="2">
            <a:schemeClr val="accent4"/>
          </a:fillRef>
          <a:effectRef idx="1">
            <a:schemeClr val="accent4"/>
          </a:effectRef>
          <a:fontRef idx="minor">
            <a:schemeClr val="dk1"/>
          </a:fontRef>
        </p:style>
        <p:txBody>
          <a:bodyPr>
            <a:noAutofit/>
          </a:bodyPr>
          <a:lstStyle/>
          <a:p>
            <a:pPr algn="r" rtl="1"/>
            <a:r>
              <a:rPr lang="ar-SA" sz="3600" b="1" dirty="0"/>
              <a:t>تعتبر المؤتمرات أو الاجتماعات أحد الوسائل المتحضرة لمعالجة قضايا أو مشكلات محلية أو إقليمية أو دولية وتبادل المعلومات بشأنها، وإصدار القرارات أو التوصيات اللازمة، وقد تطورت صناعة المؤتمرات والاجتماعات تطوراً كبير في السنوات الأخيرة وبصفة خاصة المؤتمرات الدولية، ولقد أدى ذلك إلى أن أصبحت تلك الصناعة على درجة عالية من الرقي، ونتيجة التطور في صناعة المؤتمرات الدولية </a:t>
            </a:r>
            <a:endParaRPr lang="en-US" sz="3600" b="1" dirty="0"/>
          </a:p>
        </p:txBody>
      </p:sp>
    </p:spTree>
    <p:extLst>
      <p:ext uri="{BB962C8B-B14F-4D97-AF65-F5344CB8AC3E}">
        <p14:creationId xmlns:p14="http://schemas.microsoft.com/office/powerpoint/2010/main" val="27569733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304800"/>
            <a:ext cx="8534400" cy="6248400"/>
          </a:xfrm>
        </p:spPr>
        <p:style>
          <a:lnRef idx="1">
            <a:schemeClr val="accent5"/>
          </a:lnRef>
          <a:fillRef idx="2">
            <a:schemeClr val="accent5"/>
          </a:fillRef>
          <a:effectRef idx="1">
            <a:schemeClr val="accent5"/>
          </a:effectRef>
          <a:fontRef idx="minor">
            <a:schemeClr val="dk1"/>
          </a:fontRef>
        </p:style>
        <p:txBody>
          <a:bodyPr>
            <a:normAutofit/>
          </a:bodyPr>
          <a:lstStyle/>
          <a:p>
            <a:pPr algn="r" rtl="1"/>
            <a:r>
              <a:rPr lang="ar-SA" sz="3600" b="1" dirty="0"/>
              <a:t>ويجب على رجل المراسم قبل إعداد المراسم الواجب تطبيقها خلال المؤتمر الدولي الإجابة على   مجموعة التساؤلات التالية: لماذا يعقد المؤتمر؟، وما هي السلطات المخولة لهذا المؤتمر؟،من سيحضر المؤتمر؟ كيف ومتى؟ ما هي المستندات؟</a:t>
            </a:r>
            <a:endParaRPr lang="en-US" sz="3600" b="1" dirty="0"/>
          </a:p>
          <a:p>
            <a:pPr algn="r" rtl="1"/>
            <a:r>
              <a:rPr lang="ar-SA" sz="3600" b="1" dirty="0"/>
              <a:t>وتتشكل الوفود إلى المؤتمرات الكبرى سواء كانت هذه المؤتمرات تعالج موضوعات سياسية أو اقتصادية أو فنية أو علمية  من رئيس لوفد الدولة، ويكون لرئيس الوفد حق التحدث باسم الدولة وأعضاء الوفد المصاحب له، وسيتم على مراسم الجلسة الافتتاحية للمؤتمرات الدولية على النحو التالي :</a:t>
            </a:r>
            <a:endParaRPr lang="en-US" sz="3600" b="1" dirty="0"/>
          </a:p>
          <a:p>
            <a:pPr algn="r" rtl="1"/>
            <a:endParaRPr lang="en-US" sz="3600" b="1" dirty="0"/>
          </a:p>
        </p:txBody>
      </p:sp>
    </p:spTree>
    <p:extLst>
      <p:ext uri="{BB962C8B-B14F-4D97-AF65-F5344CB8AC3E}">
        <p14:creationId xmlns:p14="http://schemas.microsoft.com/office/powerpoint/2010/main" val="10982626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381000"/>
            <a:ext cx="8534400" cy="6248400"/>
          </a:xfrm>
        </p:spPr>
        <p:style>
          <a:lnRef idx="1">
            <a:schemeClr val="accent5"/>
          </a:lnRef>
          <a:fillRef idx="2">
            <a:schemeClr val="accent5"/>
          </a:fillRef>
          <a:effectRef idx="1">
            <a:schemeClr val="accent5"/>
          </a:effectRef>
          <a:fontRef idx="minor">
            <a:schemeClr val="dk1"/>
          </a:fontRef>
        </p:style>
        <p:txBody>
          <a:bodyPr>
            <a:noAutofit/>
          </a:bodyPr>
          <a:lstStyle/>
          <a:p>
            <a:pPr lvl="0" algn="r" rtl="1"/>
            <a:r>
              <a:rPr lang="ar-SA" sz="3600" b="1" dirty="0"/>
              <a:t>جرى العرف الدولي في بعض المؤتمرات أو الاجتماعات الدولية الهامة أن يحدد عدد أعضاء كل وفد من الوفود المشاركة.</a:t>
            </a:r>
            <a:endParaRPr lang="en-US" sz="3600" b="1" dirty="0"/>
          </a:p>
          <a:p>
            <a:pPr lvl="0" algn="r" rtl="1"/>
            <a:r>
              <a:rPr lang="ar-SA" sz="3600" b="1" dirty="0"/>
              <a:t>يتوقف عدد أعضاء وفود الدول في المؤتمرات العادية على قدر النتائج التي ترغب كل دولة في تحقيقها.</a:t>
            </a:r>
            <a:endParaRPr lang="en-US" sz="3600" b="1" dirty="0"/>
          </a:p>
          <a:p>
            <a:pPr algn="r" rtl="1"/>
            <a:r>
              <a:rPr lang="ar-SA" sz="3600" b="1" dirty="0"/>
              <a:t>يجتمع أعضاء وفود الدول المشاركة في المؤتمر لأول مرة في جلسة يطلق عليها "الجلسة الافتتاحية للمؤتمر" ويتولى رئاسة الجلسة الافتتاحية عادة شخصية كبيرة من الدولة التي وجهت الدعوة إلى المؤتمر أو شخصية كبيرة من الدولة صاحبة المشكلة موضوع المؤتمر</a:t>
            </a:r>
            <a:endParaRPr lang="en-US" sz="3600" b="1" dirty="0"/>
          </a:p>
        </p:txBody>
      </p:sp>
    </p:spTree>
    <p:extLst>
      <p:ext uri="{BB962C8B-B14F-4D97-AF65-F5344CB8AC3E}">
        <p14:creationId xmlns:p14="http://schemas.microsoft.com/office/powerpoint/2010/main" val="348241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381000"/>
            <a:ext cx="8686800" cy="6248400"/>
          </a:xfrm>
        </p:spPr>
        <p:style>
          <a:lnRef idx="1">
            <a:schemeClr val="accent5"/>
          </a:lnRef>
          <a:fillRef idx="2">
            <a:schemeClr val="accent5"/>
          </a:fillRef>
          <a:effectRef idx="1">
            <a:schemeClr val="accent5"/>
          </a:effectRef>
          <a:fontRef idx="minor">
            <a:schemeClr val="dk1"/>
          </a:fontRef>
        </p:style>
        <p:txBody>
          <a:bodyPr>
            <a:noAutofit/>
          </a:bodyPr>
          <a:lstStyle/>
          <a:p>
            <a:pPr algn="r" rtl="1"/>
            <a:r>
              <a:rPr lang="ar-SA" sz="3600" b="1" dirty="0"/>
              <a:t>جرى العرف الدولي في بعض المؤتمرات الدولية الكبرى أن يختار وفد الدولة المضيفة من بين رؤساء الوفود شخصاً ليكون عميد السن للمؤتمر (أكبر أعضاء الوفود سناً)، ويجلس بجوار رئيس الشرف للمؤتمر في جلسته الافتتاحية، ويقوم بإلقاء كلمة الشكر نيابة عن </a:t>
            </a:r>
            <a:r>
              <a:rPr lang="ar-SA" sz="3600" b="1" dirty="0" smtClean="0"/>
              <a:t>الوفود</a:t>
            </a:r>
            <a:endParaRPr lang="ar-EG" sz="3600" b="1" dirty="0" smtClean="0"/>
          </a:p>
          <a:p>
            <a:pPr algn="r" rtl="1"/>
            <a:r>
              <a:rPr lang="ar-SA" sz="3600" b="1" dirty="0"/>
              <a:t>بعد أن يوافق رؤساء الوفود والأعضاء على اسم رئيس المؤتمر – وتكون الموافقة غالباً بالتصفيق – ينتقل  رئيس المؤتمر الذي تمت الموافقة على رئاسته للمؤتمر، ويتولى إدارة الجلسة الافتتاحية لانتخاب رؤساء الوفود </a:t>
            </a:r>
            <a:endParaRPr lang="en-US" sz="3600" b="1" dirty="0"/>
          </a:p>
        </p:txBody>
      </p:sp>
    </p:spTree>
    <p:extLst>
      <p:ext uri="{BB962C8B-B14F-4D97-AF65-F5344CB8AC3E}">
        <p14:creationId xmlns:p14="http://schemas.microsoft.com/office/powerpoint/2010/main" val="29083780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381000"/>
            <a:ext cx="8763000" cy="6248400"/>
          </a:xfrm>
        </p:spPr>
        <p:style>
          <a:lnRef idx="1">
            <a:schemeClr val="accent5"/>
          </a:lnRef>
          <a:fillRef idx="2">
            <a:schemeClr val="accent5"/>
          </a:fillRef>
          <a:effectRef idx="1">
            <a:schemeClr val="accent5"/>
          </a:effectRef>
          <a:fontRef idx="minor">
            <a:schemeClr val="dk1"/>
          </a:fontRef>
        </p:style>
        <p:txBody>
          <a:bodyPr>
            <a:noAutofit/>
          </a:bodyPr>
          <a:lstStyle/>
          <a:p>
            <a:pPr lvl="0" algn="r" rtl="1"/>
            <a:r>
              <a:rPr lang="ar-SA" sz="4000" b="1" dirty="0"/>
              <a:t>يتولى رئيس المؤتمر أو نائبه – في حالة غيابه- افتتاح جلسات المؤتمر، وإدارتها وفضها حتى نهاية أعمال المؤتمر.</a:t>
            </a:r>
            <a:endParaRPr lang="en-US" sz="4000" b="1" dirty="0"/>
          </a:p>
          <a:p>
            <a:pPr algn="r" rtl="1"/>
            <a:r>
              <a:rPr lang="ar-SA" sz="4000" b="1" dirty="0"/>
              <a:t>غالباً تكون جلسات المؤتمرات الدولية علنية إلا إذا قرر رئيس المؤتمر بعد موافقة أغلبية الأعضاء </a:t>
            </a:r>
            <a:endParaRPr lang="ar-EG" sz="4000" b="1" dirty="0" smtClean="0"/>
          </a:p>
          <a:p>
            <a:pPr algn="r" rtl="1"/>
            <a:r>
              <a:rPr lang="ar-SA" sz="4000" b="1" dirty="0"/>
              <a:t>يستعرض رئيس المؤتمر في أو جلسة جدول الأعمال المؤقت الذي تم إعداده بمعرفة السكرتارية الدائمة للجمعية الدولية أو الاتحاد الدولي الداعي أو الدولة صاحبة المؤتمر أو الدولة الداعية إلى عقد المؤتمر</a:t>
            </a:r>
            <a:endParaRPr lang="en-US" sz="4000" b="1" dirty="0"/>
          </a:p>
        </p:txBody>
      </p:sp>
    </p:spTree>
    <p:extLst>
      <p:ext uri="{BB962C8B-B14F-4D97-AF65-F5344CB8AC3E}">
        <p14:creationId xmlns:p14="http://schemas.microsoft.com/office/powerpoint/2010/main" val="10774316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304800"/>
            <a:ext cx="8686800" cy="6248400"/>
          </a:xfrm>
        </p:spPr>
        <p:style>
          <a:lnRef idx="1">
            <a:schemeClr val="accent4"/>
          </a:lnRef>
          <a:fillRef idx="2">
            <a:schemeClr val="accent4"/>
          </a:fillRef>
          <a:effectRef idx="1">
            <a:schemeClr val="accent4"/>
          </a:effectRef>
          <a:fontRef idx="minor">
            <a:schemeClr val="dk1"/>
          </a:fontRef>
        </p:style>
        <p:txBody>
          <a:bodyPr>
            <a:normAutofit/>
          </a:bodyPr>
          <a:lstStyle/>
          <a:p>
            <a:pPr algn="r" rtl="1"/>
            <a:r>
              <a:rPr lang="ar-SA" dirty="0"/>
              <a:t>قد يحث في بعض المؤتمرات الدولية الكبرى وبصفة خاصة المؤتمرات السياسية أن يجتمع مندوبو الدول العظمى لبحث موضوعات معينة فيختلفون على ترتيب موضوعات جدول </a:t>
            </a:r>
            <a:r>
              <a:rPr lang="ar-SA" dirty="0" smtClean="0"/>
              <a:t>الأعمال</a:t>
            </a:r>
            <a:endParaRPr lang="ar-EG" dirty="0" smtClean="0"/>
          </a:p>
          <a:p>
            <a:pPr lvl="0" algn="r" rtl="1"/>
            <a:r>
              <a:rPr lang="ar-SA" dirty="0"/>
              <a:t>يبدأ المؤتمر ببحث مشروع لائحة إجراءاته الداخلية التي سيسير عليها في المناقشة واتخاذ التوصيات أو القرارات إذا كأن المؤتمر ينعقد في أو دورة له، وعندما يقرر رؤساء وأعضاء </a:t>
            </a:r>
            <a:r>
              <a:rPr lang="ar-SA" dirty="0" smtClean="0"/>
              <a:t>الوفود </a:t>
            </a:r>
            <a:r>
              <a:rPr lang="ar-SA" dirty="0"/>
              <a:t>هذه اللائحة يطلق عليها لائحة الإجراءات الداخلية</a:t>
            </a:r>
            <a:r>
              <a:rPr lang="ar-SA" dirty="0" smtClean="0"/>
              <a:t>.</a:t>
            </a:r>
            <a:endParaRPr lang="ar-EG" dirty="0" smtClean="0"/>
          </a:p>
          <a:p>
            <a:pPr lvl="0" algn="r" rtl="1"/>
            <a:r>
              <a:rPr lang="ar-SA" dirty="0"/>
              <a:t>بالنسبة للمؤتمرات الفنية أو العلمية يقدم أعضاء الوفود أو بعضهم وقبل انعقاد المؤتمر بوقت مناسب أبحاثاً تعرض قبل المؤتمر على لجأن خاصة للنظر في قبولها أو رفضها </a:t>
            </a:r>
            <a:endParaRPr lang="en-US" dirty="0"/>
          </a:p>
          <a:p>
            <a:pPr algn="r" rtl="1"/>
            <a:endParaRPr lang="en-US" dirty="0"/>
          </a:p>
        </p:txBody>
      </p:sp>
    </p:spTree>
    <p:extLst>
      <p:ext uri="{BB962C8B-B14F-4D97-AF65-F5344CB8AC3E}">
        <p14:creationId xmlns:p14="http://schemas.microsoft.com/office/powerpoint/2010/main" val="37002667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381000"/>
            <a:ext cx="8610600" cy="6248400"/>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lvl="0" algn="r" rtl="1"/>
            <a:r>
              <a:rPr lang="ar-SA" b="1" dirty="0"/>
              <a:t>بعد انتهاء أعمال المؤتمر بوقتٍ قصير يصدر عن المؤتمر تقريراً ويتضمن هذا التقرير نتائج وتوصيات المؤتمر التي تم إقرارها.</a:t>
            </a:r>
            <a:endParaRPr lang="en-US" b="1" dirty="0"/>
          </a:p>
          <a:p>
            <a:pPr lvl="0" algn="r" rtl="1"/>
            <a:r>
              <a:rPr lang="ar-SA" b="1" dirty="0"/>
              <a:t>تعتبر جميع قرارات المؤتمرات الدولية توصيات غير ملزمة لحكومات الدول المشاركة في أعمال المؤتمر والوصول إلى نص معاهدة أو اتفاقية دولية أو قرار يلزم حكومات الدول المشاركة في المؤتمر يقدم رئيس الوفد وثيقة تفويض صادرة من رئيس  دولته أو وزير خارجيتها ينص فيها على تفويضه حق الاشتراك في جلسات المؤتمر، والتحدث باسم حكومته والتوقيع على الاتفاقية ووثائقها الرسمية، و قد يكون هذا التفويض متضمناً التحفظ بشرط القبول اللاحق، أو بشرط التصديق  وإلى أن تتولى الدولة التصديق على الوثيقة وفقاً لدستورها.</a:t>
            </a:r>
            <a:endParaRPr lang="en-US" b="1" dirty="0"/>
          </a:p>
          <a:p>
            <a:pPr algn="r"/>
            <a:endParaRPr lang="en-US" b="1" dirty="0"/>
          </a:p>
        </p:txBody>
      </p:sp>
    </p:spTree>
    <p:extLst>
      <p:ext uri="{BB962C8B-B14F-4D97-AF65-F5344CB8AC3E}">
        <p14:creationId xmlns:p14="http://schemas.microsoft.com/office/powerpoint/2010/main" val="23680723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57200"/>
            <a:ext cx="8305800" cy="5668963"/>
          </a:xfrm>
        </p:spPr>
        <p:style>
          <a:lnRef idx="1">
            <a:schemeClr val="accent6"/>
          </a:lnRef>
          <a:fillRef idx="3">
            <a:schemeClr val="accent6"/>
          </a:fillRef>
          <a:effectRef idx="2">
            <a:schemeClr val="accent6"/>
          </a:effectRef>
          <a:fontRef idx="minor">
            <a:schemeClr val="lt1"/>
          </a:fontRef>
        </p:style>
        <p:txBody>
          <a:bodyPr>
            <a:normAutofit/>
          </a:bodyPr>
          <a:lstStyle/>
          <a:p>
            <a:pPr marL="0" indent="0" algn="ctr" rtl="1">
              <a:buNone/>
            </a:pPr>
            <a:endParaRPr lang="ar-EG" sz="6600" dirty="0" smtClean="0">
              <a:cs typeface="PT Bold Heading" pitchFamily="2" charset="-78"/>
            </a:endParaRPr>
          </a:p>
          <a:p>
            <a:pPr marL="0" indent="0" algn="ctr" rtl="1">
              <a:buNone/>
            </a:pPr>
            <a:r>
              <a:rPr lang="ar-EG" sz="6600" dirty="0" smtClean="0">
                <a:cs typeface="PT Bold Heading" pitchFamily="2" charset="-78"/>
              </a:rPr>
              <a:t>انتهت المحاضرة </a:t>
            </a:r>
          </a:p>
          <a:p>
            <a:pPr marL="0" indent="0" algn="ctr" rtl="1">
              <a:buNone/>
            </a:pPr>
            <a:r>
              <a:rPr lang="ar-EG" sz="6600" dirty="0" smtClean="0">
                <a:cs typeface="PT Bold Heading" pitchFamily="2" charset="-78"/>
              </a:rPr>
              <a:t>الي اللقاء </a:t>
            </a:r>
          </a:p>
          <a:p>
            <a:pPr marL="0" indent="0" algn="ctr" rtl="1">
              <a:buNone/>
            </a:pPr>
            <a:r>
              <a:rPr lang="ar-EG" sz="6600" dirty="0" smtClean="0">
                <a:solidFill>
                  <a:srgbClr val="FF0000"/>
                </a:solidFill>
                <a:cs typeface="PT Bold Heading" pitchFamily="2" charset="-78"/>
              </a:rPr>
              <a:t>دكتور محمد عبد البديع </a:t>
            </a:r>
            <a:endParaRPr lang="en-US" sz="6600" dirty="0">
              <a:solidFill>
                <a:srgbClr val="FF0000"/>
              </a:solidFill>
              <a:cs typeface="PT Bold Heading" pitchFamily="2" charset="-78"/>
            </a:endParaRPr>
          </a:p>
        </p:txBody>
      </p:sp>
    </p:spTree>
    <p:extLst>
      <p:ext uri="{BB962C8B-B14F-4D97-AF65-F5344CB8AC3E}">
        <p14:creationId xmlns:p14="http://schemas.microsoft.com/office/powerpoint/2010/main" val="434368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pPr rtl="1"/>
            <a:r>
              <a:rPr lang="ar-SA" b="1" dirty="0"/>
              <a:t>مفهوم البروتوكول  اجتماعياً </a:t>
            </a:r>
            <a:endParaRPr lang="en-US" b="1" dirty="0"/>
          </a:p>
        </p:txBody>
      </p:sp>
      <p:sp>
        <p:nvSpPr>
          <p:cNvPr id="3" name="عنصر نائب للمحتوى 2"/>
          <p:cNvSpPr>
            <a:spLocks noGrp="1"/>
          </p:cNvSpPr>
          <p:nvPr>
            <p:ph idx="1"/>
          </p:nvPr>
        </p:nvSpPr>
        <p:spPr>
          <a:xfrm>
            <a:off x="228600" y="1600200"/>
            <a:ext cx="8458200" cy="4953000"/>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r" rtl="1">
              <a:buNone/>
            </a:pPr>
            <a:r>
              <a:rPr lang="ar-SA" b="1" dirty="0"/>
              <a:t>كلمة بروتوكول</a:t>
            </a:r>
            <a:r>
              <a:rPr lang="ar-EG" b="1" dirty="0"/>
              <a:t> اجتماعيا وسلوكيا لها معان كثيرة فقد تعني :</a:t>
            </a:r>
            <a:endParaRPr lang="en-US" dirty="0"/>
          </a:p>
          <a:p>
            <a:pPr marL="0" indent="0" algn="r" rtl="1">
              <a:buNone/>
            </a:pPr>
            <a:r>
              <a:rPr lang="ar-SA" dirty="0"/>
              <a:t>* مجموعة من القوانين والعادات والتقاليد والسلوكيات المتفق عليها في المجتمعات</a:t>
            </a:r>
            <a:r>
              <a:rPr lang="en-US" dirty="0"/>
              <a:t>.</a:t>
            </a:r>
          </a:p>
          <a:p>
            <a:pPr marL="0" indent="0" algn="r" rtl="1">
              <a:buNone/>
            </a:pPr>
            <a:r>
              <a:rPr lang="ar-SA" dirty="0"/>
              <a:t>* إنه مجموعة القواعد السلوكية المتحضرة</a:t>
            </a:r>
            <a:r>
              <a:rPr lang="en-US" dirty="0"/>
              <a:t>. </a:t>
            </a:r>
            <a:r>
              <a:rPr lang="ar-SA" dirty="0"/>
              <a:t>أو نظام يتفق عليه في السلوك، أو التنفيذ.    </a:t>
            </a:r>
            <a:endParaRPr lang="en-US" dirty="0"/>
          </a:p>
          <a:p>
            <a:pPr marL="0" indent="0" algn="r" rtl="1">
              <a:buNone/>
            </a:pPr>
            <a:r>
              <a:rPr lang="ar-EG" dirty="0"/>
              <a:t>* مجموعة العادات والقواعد والإجراءات المكتسبة أو غير المكتسبة المتفق عليها والمتعلقة بالسلوك الاجتماعي والخصال الحميدة وفن المجاملة ومراعاة الأسبقية في المناسبات الرسمية وغير الرسمية وفي العلاقات الدولية</a:t>
            </a:r>
            <a:endParaRPr lang="en-US" dirty="0"/>
          </a:p>
        </p:txBody>
      </p:sp>
    </p:spTree>
    <p:extLst>
      <p:ext uri="{BB962C8B-B14F-4D97-AF65-F5344CB8AC3E}">
        <p14:creationId xmlns:p14="http://schemas.microsoft.com/office/powerpoint/2010/main" val="1767393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152400"/>
            <a:ext cx="8686800" cy="6477000"/>
          </a:xfrm>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pPr algn="r" rtl="1"/>
            <a:r>
              <a:rPr lang="ar-EG" b="1" u="dbl" dirty="0"/>
              <a:t>والبروتوكول يعني</a:t>
            </a:r>
            <a:r>
              <a:rPr lang="ar-EG" b="1" dirty="0"/>
              <a:t> : بأنه مجموعة قواعد واجراءات يجب اتباعها في العلاقات المتبادلة شخصية أو كتابية من قبل أفراد يحتلون مراكز مرموقة كما يشكل مجموعة القواعد التي تسير علاقات الدول بممثليها وحكامها </a:t>
            </a:r>
            <a:endParaRPr lang="ar-EG" b="1" dirty="0" smtClean="0"/>
          </a:p>
          <a:p>
            <a:pPr algn="r" rtl="1"/>
            <a:r>
              <a:rPr lang="ar-EG" b="1" u="dbl" dirty="0"/>
              <a:t>كما يعرف البروتوكول</a:t>
            </a:r>
            <a:r>
              <a:rPr lang="ar-EG" b="1" dirty="0"/>
              <a:t> : بأنه مجموعة من الإجراءات أو القواعد التي تسود المعاملات والاتصالات الدولية تنفيذا للقواعد الدولية أو العامة أو العرف الدولي .</a:t>
            </a:r>
            <a:endParaRPr lang="en-US" b="1" dirty="0"/>
          </a:p>
          <a:p>
            <a:pPr algn="r" rtl="1"/>
            <a:r>
              <a:rPr lang="en-US" b="1" dirty="0" err="1"/>
              <a:t>يمكن</a:t>
            </a:r>
            <a:r>
              <a:rPr lang="en-US" b="1" dirty="0"/>
              <a:t> </a:t>
            </a:r>
            <a:r>
              <a:rPr lang="en-US" b="1" dirty="0" err="1"/>
              <a:t>تعريف</a:t>
            </a:r>
            <a:r>
              <a:rPr lang="en-US" b="1" dirty="0"/>
              <a:t> </a:t>
            </a:r>
            <a:r>
              <a:rPr lang="en-US" b="1" dirty="0" err="1"/>
              <a:t>البروتوكول</a:t>
            </a:r>
            <a:r>
              <a:rPr lang="en-US" b="1" dirty="0"/>
              <a:t> </a:t>
            </a:r>
            <a:r>
              <a:rPr lang="en-US" b="1" dirty="0" err="1"/>
              <a:t>او</a:t>
            </a:r>
            <a:r>
              <a:rPr lang="en-US" b="1" dirty="0"/>
              <a:t> </a:t>
            </a:r>
            <a:r>
              <a:rPr lang="en-US" b="1" dirty="0" err="1"/>
              <a:t>المراسم</a:t>
            </a:r>
            <a:r>
              <a:rPr lang="en-US" b="1" dirty="0"/>
              <a:t> </a:t>
            </a:r>
            <a:r>
              <a:rPr lang="en-US" b="1" dirty="0" err="1"/>
              <a:t>على</a:t>
            </a:r>
            <a:r>
              <a:rPr lang="en-US" b="1" dirty="0"/>
              <a:t> </a:t>
            </a:r>
            <a:r>
              <a:rPr lang="en-US" b="1" dirty="0" err="1"/>
              <a:t>أنها</a:t>
            </a:r>
            <a:r>
              <a:rPr lang="en-US" b="1" dirty="0"/>
              <a:t> </a:t>
            </a:r>
            <a:r>
              <a:rPr lang="en-US" b="1" dirty="0" err="1"/>
              <a:t>مجموعة</a:t>
            </a:r>
            <a:r>
              <a:rPr lang="en-US" b="1" dirty="0"/>
              <a:t> </a:t>
            </a:r>
            <a:r>
              <a:rPr lang="en-US" b="1" dirty="0" err="1"/>
              <a:t>من</a:t>
            </a:r>
            <a:r>
              <a:rPr lang="en-US" b="1" dirty="0"/>
              <a:t> </a:t>
            </a:r>
            <a:r>
              <a:rPr lang="en-US" b="1" dirty="0" err="1"/>
              <a:t>الاصول</a:t>
            </a:r>
            <a:r>
              <a:rPr lang="en-US" b="1" dirty="0"/>
              <a:t> </a:t>
            </a:r>
            <a:r>
              <a:rPr lang="en-US" b="1" dirty="0" err="1"/>
              <a:t>والاحتفالات</a:t>
            </a:r>
            <a:r>
              <a:rPr lang="en-US" b="1" dirty="0"/>
              <a:t> </a:t>
            </a:r>
            <a:r>
              <a:rPr lang="en-US" b="1" dirty="0" err="1"/>
              <a:t>الرسمية</a:t>
            </a:r>
            <a:r>
              <a:rPr lang="en-US" b="1" dirty="0"/>
              <a:t> </a:t>
            </a:r>
            <a:r>
              <a:rPr lang="en-US" b="1" dirty="0" err="1"/>
              <a:t>وهذه</a:t>
            </a:r>
            <a:r>
              <a:rPr lang="en-US" b="1" dirty="0"/>
              <a:t> </a:t>
            </a:r>
            <a:r>
              <a:rPr lang="en-US" b="1" dirty="0" err="1"/>
              <a:t>الأصول</a:t>
            </a:r>
            <a:r>
              <a:rPr lang="en-US" b="1" dirty="0"/>
              <a:t> </a:t>
            </a:r>
            <a:r>
              <a:rPr lang="en-US" b="1" dirty="0" err="1"/>
              <a:t>والاعراف</a:t>
            </a:r>
            <a:r>
              <a:rPr lang="en-US" b="1" dirty="0"/>
              <a:t> </a:t>
            </a:r>
            <a:r>
              <a:rPr lang="en-US" b="1" dirty="0" err="1"/>
              <a:t>مطبقة</a:t>
            </a:r>
            <a:r>
              <a:rPr lang="en-US" b="1" dirty="0"/>
              <a:t> </a:t>
            </a:r>
            <a:r>
              <a:rPr lang="en-US" b="1" dirty="0" err="1"/>
              <a:t>فى</a:t>
            </a:r>
            <a:r>
              <a:rPr lang="en-US" b="1" dirty="0"/>
              <a:t> </a:t>
            </a:r>
            <a:r>
              <a:rPr lang="en-US" b="1" dirty="0" err="1"/>
              <a:t>جميع</a:t>
            </a:r>
            <a:r>
              <a:rPr lang="en-US" b="1" dirty="0"/>
              <a:t> </a:t>
            </a:r>
            <a:r>
              <a:rPr lang="en-US" b="1" dirty="0" err="1"/>
              <a:t>دول</a:t>
            </a:r>
            <a:r>
              <a:rPr lang="en-US" b="1" dirty="0"/>
              <a:t> </a:t>
            </a:r>
            <a:r>
              <a:rPr lang="en-US" b="1" dirty="0" err="1"/>
              <a:t>العالم</a:t>
            </a:r>
            <a:r>
              <a:rPr lang="en-US" b="1" dirty="0"/>
              <a:t> </a:t>
            </a:r>
            <a:endParaRPr lang="ar-EG" b="1" dirty="0" smtClean="0"/>
          </a:p>
          <a:p>
            <a:pPr algn="r" rtl="1"/>
            <a:r>
              <a:rPr lang="en-US" b="1" dirty="0"/>
              <a:t> </a:t>
            </a:r>
            <a:r>
              <a:rPr lang="ar-SA" b="1" dirty="0"/>
              <a:t>وقد نشأ المصطلح بشكل عام في إطار عملية وضع قواعد السلوك الضروري عند المجتمعات المتحضرة، أو عند الطبقة الراقية في هذه المجتمعات</a:t>
            </a:r>
            <a:r>
              <a:rPr lang="en-US" b="1" dirty="0"/>
              <a:t>. </a:t>
            </a:r>
            <a:r>
              <a:rPr lang="ar-SA" b="1" dirty="0"/>
              <a:t>ثم تطور استخدام المصطلح ليشير إلى مجموعة القواعد، التي تضبط سلوك مجموعات من العاملين </a:t>
            </a:r>
            <a:endParaRPr lang="en-US" b="1" dirty="0"/>
          </a:p>
        </p:txBody>
      </p:sp>
    </p:spTree>
    <p:extLst>
      <p:ext uri="{BB962C8B-B14F-4D97-AF65-F5344CB8AC3E}">
        <p14:creationId xmlns:p14="http://schemas.microsoft.com/office/powerpoint/2010/main" val="2511564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pPr rtl="1"/>
            <a:r>
              <a:rPr lang="ar-SA" sz="5400" b="1" dirty="0"/>
              <a:t>مفهوم البروتوكول  قانونياً </a:t>
            </a:r>
            <a:endParaRPr lang="en-US" sz="5400" b="1" dirty="0"/>
          </a:p>
        </p:txBody>
      </p:sp>
      <p:sp>
        <p:nvSpPr>
          <p:cNvPr id="3" name="عنصر نائب للمحتوى 2"/>
          <p:cNvSpPr>
            <a:spLocks noGrp="1"/>
          </p:cNvSpPr>
          <p:nvPr>
            <p:ph idx="1"/>
          </p:nvPr>
        </p:nvSpPr>
        <p:spPr>
          <a:xfrm>
            <a:off x="304800" y="1600200"/>
            <a:ext cx="8382000" cy="4876800"/>
          </a:xfrm>
        </p:spPr>
        <p:style>
          <a:lnRef idx="1">
            <a:schemeClr val="accent5"/>
          </a:lnRef>
          <a:fillRef idx="2">
            <a:schemeClr val="accent5"/>
          </a:fillRef>
          <a:effectRef idx="1">
            <a:schemeClr val="accent5"/>
          </a:effectRef>
          <a:fontRef idx="minor">
            <a:schemeClr val="dk1"/>
          </a:fontRef>
        </p:style>
        <p:txBody>
          <a:bodyPr>
            <a:normAutofit/>
          </a:bodyPr>
          <a:lstStyle/>
          <a:p>
            <a:pPr algn="r" rtl="1"/>
            <a:r>
              <a:rPr lang="ar-SA" b="1" dirty="0"/>
              <a:t>المعنى القانوني للبروتوكول فهو</a:t>
            </a:r>
            <a:r>
              <a:rPr lang="en-US" b="1" dirty="0"/>
              <a:t>: </a:t>
            </a:r>
            <a:r>
              <a:rPr lang="ar-SA" b="1" dirty="0"/>
              <a:t>مجموعة القواعد والأعراف المرعية في العلاقات الدولية والدبلوماسية لتنظيم المناسبات الرسمية كالاستقبالات والاجتماعات والحفلات والمآدب .</a:t>
            </a:r>
            <a:endParaRPr lang="en-US" b="1" dirty="0"/>
          </a:p>
          <a:p>
            <a:pPr algn="r" rtl="1"/>
            <a:r>
              <a:rPr lang="ar-SA" b="1" dirty="0"/>
              <a:t> يطلق البروتوكول في المفهوم القانوني، على ملحقات المعاهدة ، أو الاتفاق التنفيذي للمعاهدة، أو يكون البروتوكول هو المعاهدة نفسها</a:t>
            </a:r>
            <a:r>
              <a:rPr lang="en-US" b="1" dirty="0"/>
              <a:t>. </a:t>
            </a:r>
            <a:r>
              <a:rPr lang="ar-SA" b="1" dirty="0"/>
              <a:t>كما قد يطلق على المذكرات أو المحاضر المتفق عليها، التي يرجع إليها أطراف المعاهدة، عند الاختلاف في التفسير</a:t>
            </a:r>
            <a:r>
              <a:rPr lang="en-US" b="1" dirty="0"/>
              <a:t>. </a:t>
            </a:r>
          </a:p>
        </p:txBody>
      </p:sp>
    </p:spTree>
    <p:extLst>
      <p:ext uri="{BB962C8B-B14F-4D97-AF65-F5344CB8AC3E}">
        <p14:creationId xmlns:p14="http://schemas.microsoft.com/office/powerpoint/2010/main" val="3284580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rtl="1"/>
            <a:r>
              <a:rPr lang="ar-SA" sz="5400" b="1" dirty="0"/>
              <a:t>مفهوم البروتوكول  دبلوماسياً </a:t>
            </a:r>
            <a:endParaRPr lang="en-US" sz="5400" b="1" dirty="0"/>
          </a:p>
        </p:txBody>
      </p:sp>
      <p:sp>
        <p:nvSpPr>
          <p:cNvPr id="3" name="عنصر نائب للمحتوى 2"/>
          <p:cNvSpPr>
            <a:spLocks noGrp="1"/>
          </p:cNvSpPr>
          <p:nvPr>
            <p:ph idx="1"/>
          </p:nvPr>
        </p:nvSpPr>
        <p:spPr>
          <a:xfrm>
            <a:off x="381000" y="1600200"/>
            <a:ext cx="8305800" cy="5029200"/>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marL="0" indent="0" algn="r" rtl="1">
              <a:buNone/>
            </a:pPr>
            <a:r>
              <a:rPr lang="ar-SA" b="1" dirty="0"/>
              <a:t>يعني</a:t>
            </a:r>
            <a:r>
              <a:rPr lang="en-US" b="1" dirty="0"/>
              <a:t>:</a:t>
            </a:r>
            <a:r>
              <a:rPr lang="ar-SA" b="1" dirty="0"/>
              <a:t> مجموع القوانين والعادات والتقاليد المرعية من قبل الحكومات ووزارات الخارجية والبعثات الدبلوماسية والشخصيات الرسمية في المجتمع الدولي </a:t>
            </a:r>
            <a:r>
              <a:rPr lang="ar-SA" b="1" dirty="0" smtClean="0"/>
              <a:t>.</a:t>
            </a:r>
            <a:endParaRPr lang="ar-EG" b="1" dirty="0" smtClean="0"/>
          </a:p>
          <a:p>
            <a:pPr marL="0" indent="0" algn="r" rtl="1">
              <a:buNone/>
            </a:pPr>
            <a:r>
              <a:rPr lang="ar-SA" b="1" dirty="0"/>
              <a:t>البروتوكول هو مجموعة قواعد السلوك الرسمية وغير الرسمية التي تستخدمها الدول وممثليها في العلاقات مع نظرائهم .</a:t>
            </a:r>
            <a:endParaRPr lang="en-US" b="1" dirty="0"/>
          </a:p>
          <a:p>
            <a:pPr marL="0" indent="0" algn="r" rtl="1">
              <a:buNone/>
            </a:pPr>
            <a:r>
              <a:rPr lang="en-US" b="1" dirty="0" err="1"/>
              <a:t>يتلخص</a:t>
            </a:r>
            <a:r>
              <a:rPr lang="en-US" b="1" dirty="0"/>
              <a:t> </a:t>
            </a:r>
            <a:r>
              <a:rPr lang="en-US" b="1" dirty="0" err="1"/>
              <a:t>معنى</a:t>
            </a:r>
            <a:r>
              <a:rPr lang="en-US" b="1" dirty="0"/>
              <a:t> </a:t>
            </a:r>
            <a:r>
              <a:rPr lang="en-US" b="1" dirty="0" err="1"/>
              <a:t>البروتوكول</a:t>
            </a:r>
            <a:r>
              <a:rPr lang="en-US" b="1" dirty="0"/>
              <a:t> </a:t>
            </a:r>
            <a:r>
              <a:rPr lang="en-US" b="1" dirty="0" err="1"/>
              <a:t>فى</a:t>
            </a:r>
            <a:r>
              <a:rPr lang="en-US" b="1" dirty="0"/>
              <a:t> </a:t>
            </a:r>
            <a:r>
              <a:rPr lang="en-US" b="1" dirty="0" err="1"/>
              <a:t>الحياة</a:t>
            </a:r>
            <a:r>
              <a:rPr lang="en-US" b="1" dirty="0"/>
              <a:t> </a:t>
            </a:r>
            <a:r>
              <a:rPr lang="en-US" b="1" dirty="0" err="1"/>
              <a:t>الدبلوماسية</a:t>
            </a:r>
            <a:r>
              <a:rPr lang="en-US" b="1" dirty="0"/>
              <a:t> </a:t>
            </a:r>
            <a:r>
              <a:rPr lang="en-US" b="1" dirty="0" err="1"/>
              <a:t>فى</a:t>
            </a:r>
            <a:r>
              <a:rPr lang="en-US" b="1" dirty="0"/>
              <a:t> </a:t>
            </a:r>
            <a:r>
              <a:rPr lang="en-US" b="1" dirty="0" err="1"/>
              <a:t>أنه</a:t>
            </a:r>
            <a:r>
              <a:rPr lang="en-US" b="1" dirty="0"/>
              <a:t>  </a:t>
            </a:r>
            <a:r>
              <a:rPr lang="en-US" b="1" dirty="0" err="1"/>
              <a:t>فن</a:t>
            </a:r>
            <a:r>
              <a:rPr lang="en-US" b="1" dirty="0"/>
              <a:t> </a:t>
            </a:r>
            <a:r>
              <a:rPr lang="en-US" b="1" dirty="0" err="1"/>
              <a:t>الالتزام</a:t>
            </a:r>
            <a:r>
              <a:rPr lang="en-US" b="1" dirty="0"/>
              <a:t> </a:t>
            </a:r>
            <a:r>
              <a:rPr lang="en-US" b="1" dirty="0" err="1"/>
              <a:t>بالقواعد</a:t>
            </a:r>
            <a:r>
              <a:rPr lang="en-US" b="1" dirty="0"/>
              <a:t> </a:t>
            </a:r>
            <a:r>
              <a:rPr lang="en-US" b="1" dirty="0" err="1"/>
              <a:t>المرسومة</a:t>
            </a:r>
            <a:r>
              <a:rPr lang="en-US" b="1" dirty="0"/>
              <a:t> ،</a:t>
            </a:r>
            <a:r>
              <a:rPr lang="en-US" b="1" dirty="0" err="1"/>
              <a:t>وتطبيقها</a:t>
            </a:r>
            <a:r>
              <a:rPr lang="en-US" b="1" dirty="0"/>
              <a:t> </a:t>
            </a:r>
            <a:r>
              <a:rPr lang="en-US" b="1" dirty="0" err="1"/>
              <a:t>بكل</a:t>
            </a:r>
            <a:r>
              <a:rPr lang="en-US" b="1" dirty="0"/>
              <a:t> </a:t>
            </a:r>
            <a:r>
              <a:rPr lang="en-US" b="1" dirty="0" err="1"/>
              <a:t>دقة</a:t>
            </a:r>
            <a:r>
              <a:rPr lang="en-US" b="1" dirty="0"/>
              <a:t> </a:t>
            </a:r>
            <a:r>
              <a:rPr lang="en-US" b="1" dirty="0" err="1"/>
              <a:t>وعناية</a:t>
            </a:r>
            <a:r>
              <a:rPr lang="en-US" b="1" dirty="0"/>
              <a:t> ، </a:t>
            </a:r>
            <a:r>
              <a:rPr lang="en-US" b="1" dirty="0" err="1"/>
              <a:t>والتمسك</a:t>
            </a:r>
            <a:r>
              <a:rPr lang="en-US" b="1" dirty="0"/>
              <a:t> </a:t>
            </a:r>
            <a:r>
              <a:rPr lang="en-US" b="1" dirty="0" err="1"/>
              <a:t>بها</a:t>
            </a:r>
            <a:r>
              <a:rPr lang="en-US" b="1" dirty="0"/>
              <a:t> </a:t>
            </a:r>
            <a:r>
              <a:rPr lang="en-US" b="1" dirty="0" err="1"/>
              <a:t>والحرص</a:t>
            </a:r>
            <a:r>
              <a:rPr lang="en-US" b="1" dirty="0"/>
              <a:t> </a:t>
            </a:r>
            <a:r>
              <a:rPr lang="en-US" b="1" dirty="0" err="1"/>
              <a:t>عليها</a:t>
            </a:r>
            <a:r>
              <a:rPr lang="en-US" b="1" dirty="0"/>
              <a:t> </a:t>
            </a:r>
            <a:r>
              <a:rPr lang="en-US" b="1" dirty="0" err="1"/>
              <a:t>باعتبارها</a:t>
            </a:r>
            <a:r>
              <a:rPr lang="en-US" b="1" dirty="0"/>
              <a:t> </a:t>
            </a:r>
            <a:r>
              <a:rPr lang="en-US" b="1" dirty="0" err="1"/>
              <a:t>حقاً</a:t>
            </a:r>
            <a:r>
              <a:rPr lang="en-US" b="1" dirty="0"/>
              <a:t> </a:t>
            </a:r>
            <a:r>
              <a:rPr lang="en-US" b="1" dirty="0" err="1"/>
              <a:t>لدولة</a:t>
            </a:r>
            <a:r>
              <a:rPr lang="en-US" b="1" dirty="0"/>
              <a:t> </a:t>
            </a:r>
            <a:r>
              <a:rPr lang="en-US" b="1" dirty="0" err="1"/>
              <a:t>الممثل</a:t>
            </a:r>
            <a:r>
              <a:rPr lang="en-US" b="1" dirty="0"/>
              <a:t> </a:t>
            </a:r>
            <a:r>
              <a:rPr lang="en-US" b="1" dirty="0" err="1"/>
              <a:t>ولا</a:t>
            </a:r>
            <a:r>
              <a:rPr lang="en-US" b="1" dirty="0"/>
              <a:t> </a:t>
            </a:r>
            <a:r>
              <a:rPr lang="en-US" b="1" dirty="0" err="1"/>
              <a:t>لشخص</a:t>
            </a:r>
            <a:r>
              <a:rPr lang="en-US" b="1" dirty="0"/>
              <a:t> </a:t>
            </a:r>
            <a:r>
              <a:rPr lang="en-US" b="1" dirty="0" err="1"/>
              <a:t>الممثل</a:t>
            </a:r>
            <a:r>
              <a:rPr lang="en-US" b="1" dirty="0"/>
              <a:t>.</a:t>
            </a:r>
          </a:p>
          <a:p>
            <a:pPr marL="0" indent="0" algn="r" rtl="1">
              <a:buNone/>
            </a:pPr>
            <a:endParaRPr lang="en-US" b="1" dirty="0"/>
          </a:p>
        </p:txBody>
      </p:sp>
    </p:spTree>
    <p:extLst>
      <p:ext uri="{BB962C8B-B14F-4D97-AF65-F5344CB8AC3E}">
        <p14:creationId xmlns:p14="http://schemas.microsoft.com/office/powerpoint/2010/main" val="2576936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pPr rtl="1"/>
            <a:r>
              <a:rPr lang="ar-EG" b="1" dirty="0"/>
              <a:t>الفرق بين البروتوكول والاتيكيت والتشريفات</a:t>
            </a:r>
            <a:endParaRPr lang="en-US" b="1" dirty="0"/>
          </a:p>
        </p:txBody>
      </p:sp>
      <p:sp>
        <p:nvSpPr>
          <p:cNvPr id="3" name="عنصر نائب للمحتوى 2"/>
          <p:cNvSpPr>
            <a:spLocks noGrp="1"/>
          </p:cNvSpPr>
          <p:nvPr>
            <p:ph idx="1"/>
          </p:nvPr>
        </p:nvSpPr>
        <p:spPr>
          <a:xfrm>
            <a:off x="304800" y="1600200"/>
            <a:ext cx="8382000" cy="4953000"/>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marL="0" indent="0" algn="r" rtl="1">
              <a:buNone/>
            </a:pPr>
            <a:r>
              <a:rPr lang="ar-SY" b="1" u="dbl" dirty="0"/>
              <a:t>البروتوكول </a:t>
            </a:r>
            <a:r>
              <a:rPr lang="ar-SY" u="dbl" dirty="0"/>
              <a:t>هو</a:t>
            </a:r>
            <a:r>
              <a:rPr lang="ar-SY" dirty="0"/>
              <a:t> فن التعامل مع الغير ,وتحكمه مجموعة من القواعد التي قد تكون مكتوبة ,أو  قد جرى العرف على اتباعها . </a:t>
            </a:r>
            <a:endParaRPr lang="en-US" dirty="0"/>
          </a:p>
          <a:p>
            <a:pPr marL="0" indent="0" algn="r" rtl="1">
              <a:buNone/>
            </a:pPr>
            <a:r>
              <a:rPr lang="ar-SY" b="1" u="dbl" dirty="0"/>
              <a:t>بينما الإتيكيت</a:t>
            </a:r>
            <a:r>
              <a:rPr lang="ar-SY" dirty="0"/>
              <a:t> هو مجموعة القواعد التي تكون أقرب إلى الحس السليم فيتصرف الشخص بشكل معين في ظروف معينة فيكتسبها بالممارسة .</a:t>
            </a:r>
            <a:endParaRPr lang="en-US" dirty="0"/>
          </a:p>
          <a:p>
            <a:pPr marL="0" indent="0" algn="r" rtl="1">
              <a:buNone/>
            </a:pPr>
            <a:r>
              <a:rPr lang="ar-SA" b="1" dirty="0"/>
              <a:t>مفهوم التشريفات </a:t>
            </a:r>
            <a:r>
              <a:rPr lang="ar-SA" dirty="0" smtClean="0"/>
              <a:t>:</a:t>
            </a:r>
            <a:r>
              <a:rPr lang="ar-EG" dirty="0" smtClean="0"/>
              <a:t> </a:t>
            </a:r>
            <a:r>
              <a:rPr lang="ar-SA" dirty="0"/>
              <a:t> كلمة تشريفات فهي الترجمة التركية لكلمة مراسم العربية وبروتوكول الإنجليزية والفرنسية، بينما كلمة إتيكيت كلمة فرنسية ويقابلها في العربية آداب السلوك، فمصدرها فرنسي وتعني في الأصل البطاقة التي تلصق على طرد أو زجاجة للتعريف بالمحتوى </a:t>
            </a:r>
            <a:endParaRPr lang="en-US" dirty="0"/>
          </a:p>
        </p:txBody>
      </p:sp>
    </p:spTree>
    <p:extLst>
      <p:ext uri="{BB962C8B-B14F-4D97-AF65-F5344CB8AC3E}">
        <p14:creationId xmlns:p14="http://schemas.microsoft.com/office/powerpoint/2010/main" val="146300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rmAutofit/>
          </a:bodyPr>
          <a:lstStyle/>
          <a:p>
            <a:pPr rtl="1"/>
            <a:r>
              <a:rPr lang="ar-EG" sz="4800" b="1" dirty="0"/>
              <a:t>فوائد البروتوكول </a:t>
            </a:r>
            <a:endParaRPr lang="en-US" sz="4800" b="1" dirty="0"/>
          </a:p>
        </p:txBody>
      </p:sp>
      <p:sp>
        <p:nvSpPr>
          <p:cNvPr id="3" name="عنصر نائب للمحتوى 2"/>
          <p:cNvSpPr>
            <a:spLocks noGrp="1"/>
          </p:cNvSpPr>
          <p:nvPr>
            <p:ph idx="1"/>
          </p:nvPr>
        </p:nvSpPr>
        <p:spPr>
          <a:xfrm>
            <a:off x="381000" y="1600200"/>
            <a:ext cx="8305800" cy="4953000"/>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r" rtl="1">
              <a:buNone/>
            </a:pPr>
            <a:r>
              <a:rPr lang="ar-EG" sz="4400" b="1" dirty="0"/>
              <a:t>1 – اكتساب الاحترام والتقدير .</a:t>
            </a:r>
            <a:endParaRPr lang="en-US" sz="4400" b="1" dirty="0"/>
          </a:p>
          <a:p>
            <a:pPr marL="0" indent="0" algn="r" rtl="1">
              <a:buNone/>
            </a:pPr>
            <a:r>
              <a:rPr lang="ar-EG" sz="4400" b="1" dirty="0"/>
              <a:t>2 – اكتساب محبة الناس ورضائهم .</a:t>
            </a:r>
            <a:endParaRPr lang="en-US" sz="4400" b="1" dirty="0"/>
          </a:p>
          <a:p>
            <a:pPr marL="0" indent="0" algn="r" rtl="1">
              <a:buNone/>
            </a:pPr>
            <a:r>
              <a:rPr lang="ar-EG" sz="4400" b="1" dirty="0"/>
              <a:t>3 – النجاح في تحقيق الهدف من الاتصال بالآخر .</a:t>
            </a:r>
            <a:endParaRPr lang="en-US" sz="4400" b="1" dirty="0"/>
          </a:p>
          <a:p>
            <a:pPr marL="0" indent="0" algn="r" rtl="1">
              <a:buNone/>
            </a:pPr>
            <a:r>
              <a:rPr lang="ar-EG" sz="4400" b="1" dirty="0"/>
              <a:t>4 – اتباع الأساليب والإجراءات اللائقة في المناسبات الرسمية وغير الرسمية .</a:t>
            </a:r>
            <a:endParaRPr lang="en-US" sz="4400" b="1" dirty="0"/>
          </a:p>
          <a:p>
            <a:pPr marL="0" indent="0" algn="r">
              <a:buNone/>
            </a:pPr>
            <a:endParaRPr lang="en-US" sz="4400" b="1" dirty="0"/>
          </a:p>
        </p:txBody>
      </p:sp>
    </p:spTree>
    <p:extLst>
      <p:ext uri="{BB962C8B-B14F-4D97-AF65-F5344CB8AC3E}">
        <p14:creationId xmlns:p14="http://schemas.microsoft.com/office/powerpoint/2010/main" val="3947235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rtl="1"/>
            <a:r>
              <a:rPr lang="ar-EG" sz="5400" b="1" dirty="0"/>
              <a:t>القواعد الأساسية للبروتوكول </a:t>
            </a:r>
            <a:endParaRPr lang="en-US" sz="5400" b="1" dirty="0"/>
          </a:p>
        </p:txBody>
      </p:sp>
      <p:sp>
        <p:nvSpPr>
          <p:cNvPr id="3" name="عنصر نائب للمحتوى 2"/>
          <p:cNvSpPr>
            <a:spLocks noGrp="1"/>
          </p:cNvSpPr>
          <p:nvPr>
            <p:ph idx="1"/>
          </p:nvPr>
        </p:nvSpPr>
        <p:spPr>
          <a:xfrm>
            <a:off x="304800" y="1600200"/>
            <a:ext cx="8610600" cy="5029200"/>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r" rtl="1">
              <a:buNone/>
            </a:pPr>
            <a:r>
              <a:rPr lang="ar-EG" b="1" dirty="0"/>
              <a:t>1 – المحافظة علي المواعيد .</a:t>
            </a:r>
            <a:endParaRPr lang="en-US" b="1" dirty="0"/>
          </a:p>
          <a:p>
            <a:pPr marL="0" indent="0" algn="r" rtl="1">
              <a:buNone/>
            </a:pPr>
            <a:r>
              <a:rPr lang="ar-EG" b="1" dirty="0"/>
              <a:t>2 – مراعاة الأسبقية في الحضور للمناسبة سواء كانت رسمية أو غير رسمية .</a:t>
            </a:r>
            <a:endParaRPr lang="en-US" b="1" dirty="0"/>
          </a:p>
          <a:p>
            <a:pPr marL="0" indent="0" algn="r" rtl="1">
              <a:buNone/>
            </a:pPr>
            <a:r>
              <a:rPr lang="ar-EG" b="1" dirty="0"/>
              <a:t>3 – اتباع الإجراءات المتعارف عليها في المناسبات الرسمية وغير الرسمية .</a:t>
            </a:r>
            <a:endParaRPr lang="en-US" b="1" dirty="0"/>
          </a:p>
          <a:p>
            <a:pPr marL="0" indent="0" algn="r" rtl="1">
              <a:buNone/>
            </a:pPr>
            <a:r>
              <a:rPr lang="ar-EG" b="1" dirty="0"/>
              <a:t>4 – احترام الغير والحفاوة بالجميع دون تمييز بسبب المركز أو الثروة وتبادل الدعوات والمجاملات الاجتماعية معهم .</a:t>
            </a:r>
            <a:endParaRPr lang="en-US" b="1" dirty="0"/>
          </a:p>
          <a:p>
            <a:pPr marL="0" indent="0" algn="r" rtl="1">
              <a:buNone/>
            </a:pPr>
            <a:r>
              <a:rPr lang="ar-EG" b="1" dirty="0"/>
              <a:t>5 – احترام النفس في السلوك والمظهر والثقافة والجدية والكرم والإلمام باللغات .</a:t>
            </a:r>
            <a:endParaRPr lang="en-US" b="1" dirty="0"/>
          </a:p>
          <a:p>
            <a:pPr marL="0" indent="0" algn="r">
              <a:buNone/>
            </a:pPr>
            <a:endParaRPr lang="en-US" b="1" dirty="0"/>
          </a:p>
        </p:txBody>
      </p:sp>
    </p:spTree>
    <p:extLst>
      <p:ext uri="{BB962C8B-B14F-4D97-AF65-F5344CB8AC3E}">
        <p14:creationId xmlns:p14="http://schemas.microsoft.com/office/powerpoint/2010/main" val="78437896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TotalTime>
  <Words>1777</Words>
  <Application>Microsoft Office PowerPoint</Application>
  <PresentationFormat>عرض على الشاشة (3:4)‏</PresentationFormat>
  <Paragraphs>87</Paragraphs>
  <Slides>28</Slides>
  <Notes>0</Notes>
  <HiddenSlides>0</HiddenSlides>
  <MMClips>0</MMClips>
  <ScaleCrop>false</ScaleCrop>
  <HeadingPairs>
    <vt:vector size="4" baseType="variant">
      <vt:variant>
        <vt:lpstr>نسق</vt:lpstr>
      </vt:variant>
      <vt:variant>
        <vt:i4>1</vt:i4>
      </vt:variant>
      <vt:variant>
        <vt:lpstr>عناوين الشرائح</vt:lpstr>
      </vt:variant>
      <vt:variant>
        <vt:i4>28</vt:i4>
      </vt:variant>
    </vt:vector>
  </HeadingPairs>
  <TitlesOfParts>
    <vt:vector size="29" baseType="lpstr">
      <vt:lpstr>نسق Office</vt:lpstr>
      <vt:lpstr>فن الاتيكيت والبروتوكول  الثلاثاء 7 / 4 / 2020 م الفرقة الثانية إعلام بنها</vt:lpstr>
      <vt:lpstr>مفهـوم البروتوكـول وأهميته </vt:lpstr>
      <vt:lpstr>مفهوم البروتوكول  اجتماعياً </vt:lpstr>
      <vt:lpstr>عرض تقديمي في PowerPoint</vt:lpstr>
      <vt:lpstr>مفهوم البروتوكول  قانونياً </vt:lpstr>
      <vt:lpstr>مفهوم البروتوكول  دبلوماسياً </vt:lpstr>
      <vt:lpstr>الفرق بين البروتوكول والاتيكيت والتشريفات</vt:lpstr>
      <vt:lpstr>فوائد البروتوكول </vt:lpstr>
      <vt:lpstr>القواعد الأساسية للبروتوكول </vt:lpstr>
      <vt:lpstr>من صور المجاملات الدولية </vt:lpstr>
      <vt:lpstr>عرض تقديمي في PowerPoint</vt:lpstr>
      <vt:lpstr>مراسم المراسلات بين رؤساء الدول</vt:lpstr>
      <vt:lpstr>مراسم زيارات رؤساء الدول</vt:lpstr>
      <vt:lpstr>أخطاء الرؤساء</vt:lpstr>
      <vt:lpstr>عرض تقديمي في PowerPoint</vt:lpstr>
      <vt:lpstr>مراسم المؤتمرات والاجتماعات</vt:lpstr>
      <vt:lpstr>إدارات المراسم </vt:lpstr>
      <vt:lpstr>عرض تقديمي في PowerPoint</vt:lpstr>
      <vt:lpstr>ثانياً : إدارة المراسم فى وزارة الخارجية </vt:lpstr>
      <vt:lpstr>الشروط الواجب توافرها في الشخص القائم بأعمال المراسم </vt:lpstr>
      <vt:lpstr>مراسم المؤتمرات والاجتماعات الدولية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فن الاتيكيت والبروتوكول  الثلاثاء 7 / 4 / 2020 م الفرقة الثانية إعلام بنها</dc:title>
  <dc:creator>Dr. Mohamed</dc:creator>
  <cp:lastModifiedBy>Dr. Mohamed</cp:lastModifiedBy>
  <cp:revision>11</cp:revision>
  <dcterms:created xsi:type="dcterms:W3CDTF">2020-03-26T09:41:54Z</dcterms:created>
  <dcterms:modified xsi:type="dcterms:W3CDTF">2020-03-26T11:51:44Z</dcterms:modified>
</cp:coreProperties>
</file>